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0" r:id="rId6"/>
    <p:sldId id="298" r:id="rId7"/>
    <p:sldId id="297" r:id="rId8"/>
    <p:sldId id="269" r:id="rId9"/>
    <p:sldId id="291" r:id="rId10"/>
    <p:sldId id="290" r:id="rId11"/>
    <p:sldId id="268" r:id="rId12"/>
    <p:sldId id="320" r:id="rId13"/>
    <p:sldId id="299" r:id="rId14"/>
    <p:sldId id="261" r:id="rId15"/>
    <p:sldId id="262" r:id="rId16"/>
    <p:sldId id="263" r:id="rId17"/>
    <p:sldId id="264" r:id="rId18"/>
    <p:sldId id="292" r:id="rId19"/>
    <p:sldId id="293" r:id="rId20"/>
    <p:sldId id="294" r:id="rId21"/>
    <p:sldId id="295" r:id="rId22"/>
    <p:sldId id="296" r:id="rId23"/>
    <p:sldId id="321" r:id="rId24"/>
    <p:sldId id="267" r:id="rId25"/>
    <p:sldId id="282" r:id="rId26"/>
    <p:sldId id="275" r:id="rId27"/>
    <p:sldId id="281" r:id="rId28"/>
    <p:sldId id="283" r:id="rId29"/>
    <p:sldId id="284" r:id="rId30"/>
    <p:sldId id="285" r:id="rId31"/>
    <p:sldId id="301" r:id="rId32"/>
    <p:sldId id="266" r:id="rId33"/>
    <p:sldId id="265" r:id="rId34"/>
    <p:sldId id="314" r:id="rId35"/>
    <p:sldId id="311" r:id="rId36"/>
    <p:sldId id="312" r:id="rId37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9CDFF-3B9D-CB6F-0F8C-6D07DBB8A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A0FAD1E-419A-9044-5A1A-8FCCA0A7C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E85BE5-E182-2F64-0213-9BF88777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2A6-3EA1-4445-8ECC-380CDAF5F971}" type="datetimeFigureOut">
              <a:rPr lang="de-AT" smtClean="0"/>
              <a:t>12.11.2025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90DA0E-7363-8132-4F61-C4C1CB0C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A179A2-18D6-F150-424F-1496A91E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31AB-5A0D-4D08-A562-036C4AF676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000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055B3-8529-EAF7-5D6E-07E5B44C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959D44-968E-1C64-6B43-4384AE752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4D13A4-4374-C3BB-3F0F-B05339BB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2A6-3EA1-4445-8ECC-380CDAF5F971}" type="datetimeFigureOut">
              <a:rPr lang="de-AT" smtClean="0"/>
              <a:t>12.11.2025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3AF6A7-76CA-7FC4-6C84-5CE51BD5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AC5CDD-CA00-F355-6A53-FBDCF326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31AB-5A0D-4D08-A562-036C4AF676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049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662CD67-14FB-8C0A-2A71-93C90C94F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A5DA2D-0E7F-43BF-9AED-D2FA95961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311467-B029-B5EB-19D6-327E662A5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2A6-3EA1-4445-8ECC-380CDAF5F971}" type="datetimeFigureOut">
              <a:rPr lang="de-AT" smtClean="0"/>
              <a:t>12.11.2025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20EBF3-E6B0-39EF-22B8-9845F88E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515110-D3AB-4DF6-3216-B253E06F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31AB-5A0D-4D08-A562-036C4AF676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960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90F89-D551-CCB5-592A-064FD943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C5D8F1-BCDF-C99C-5D0C-740B9276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097931-30C4-9551-A0AC-3C2B55F3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2A6-3EA1-4445-8ECC-380CDAF5F971}" type="datetimeFigureOut">
              <a:rPr lang="de-AT" smtClean="0"/>
              <a:t>12.11.2025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5087CA-E2B7-A077-CFF9-BCECBD71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2F8554-7127-7FBB-7959-08C6E51B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31AB-5A0D-4D08-A562-036C4AF676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965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00E6D-05BF-6E25-0DBC-1FA8FEDB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DBF4C5-225A-3E9A-56D1-6EA0C9C35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44BA6F-488A-FBDB-78B5-E2EBEC11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2A6-3EA1-4445-8ECC-380CDAF5F971}" type="datetimeFigureOut">
              <a:rPr lang="de-AT" smtClean="0"/>
              <a:t>12.11.2025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8A789C-9E98-AFDE-A60B-CB6456D3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059070-EC80-C2E0-CE06-3B7D72E9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31AB-5A0D-4D08-A562-036C4AF676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635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73F97-451D-DE63-2823-5B84F1F3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401D5D-CB08-0E9A-5033-70933F16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4517C0-34A7-85B6-A29A-0A66FDE2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44E1E5-0402-272B-A095-FEB12C7F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2A6-3EA1-4445-8ECC-380CDAF5F971}" type="datetimeFigureOut">
              <a:rPr lang="de-AT" smtClean="0"/>
              <a:t>12.11.2025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3DF4C9-9CFB-7A8E-2DBA-F4FB6810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DD686D-328C-BB91-F297-46E3FF3D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31AB-5A0D-4D08-A562-036C4AF676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57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3457A-97D7-058C-FB0B-7EBFEB84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87903F-8747-1222-B2D6-5F5DAE5D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A647A7-6E14-54CC-46D3-0AF432A78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526AB2-D0D8-8837-F129-B474C1644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297D1A-22EF-BB03-41D8-5B5804BB5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CF8AC6-90C8-96A7-D1B9-1BBA2B13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2A6-3EA1-4445-8ECC-380CDAF5F971}" type="datetimeFigureOut">
              <a:rPr lang="de-AT" smtClean="0"/>
              <a:t>12.11.2025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1CA7A4D-6516-C4AD-3068-3A7A1D61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D4568F-8A99-F873-4F5E-41DD5810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31AB-5A0D-4D08-A562-036C4AF676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819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C5106-AF48-4B45-C209-12ADE177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3DF60E-0D09-4732-8FA8-7B4CE4A5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2A6-3EA1-4445-8ECC-380CDAF5F971}" type="datetimeFigureOut">
              <a:rPr lang="de-AT" smtClean="0"/>
              <a:t>12.11.2025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061F4D-F3B7-DD68-85EE-8D49F6F6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20F0CB-F0C5-0F02-E840-6C35A90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31AB-5A0D-4D08-A562-036C4AF676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91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A5C9DD4-F2DE-0D70-0FB6-37A6CE596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2A6-3EA1-4445-8ECC-380CDAF5F971}" type="datetimeFigureOut">
              <a:rPr lang="de-AT" smtClean="0"/>
              <a:t>12.11.2025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0746EB-16CC-5FE4-21C1-F710D22E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271CF3-DB67-F789-B65B-F386F984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31AB-5A0D-4D08-A562-036C4AF676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906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ECC51-7BC2-FF19-3CE1-957820CE6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9BAF5D-986A-EB65-CDA4-E6851409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FFB569-93F9-21F4-426A-39D278BA6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3C254F-9556-2A2E-85AF-550CCC64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2A6-3EA1-4445-8ECC-380CDAF5F971}" type="datetimeFigureOut">
              <a:rPr lang="de-AT" smtClean="0"/>
              <a:t>12.11.2025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0B622B-B08E-0A22-2D4A-55362818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C36546-5CB6-3E01-6098-40567755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31AB-5A0D-4D08-A562-036C4AF676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524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58FA5-E25B-456E-BB95-821DC46F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48FFBE7-004A-8F9E-BDDF-1CCDB0A14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AAAF21-6422-CA3F-4DE0-086D4462F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7D902A-FD81-E714-111E-42578C42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2A6-3EA1-4445-8ECC-380CDAF5F971}" type="datetimeFigureOut">
              <a:rPr lang="de-AT" smtClean="0"/>
              <a:t>12.11.2025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487AC0-9D05-64DF-0A1B-A5189884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66D00A-44F2-ED71-7B24-4E00966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31AB-5A0D-4D08-A562-036C4AF676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831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DE91744-075B-D090-023F-F6153B30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1F2B39-7E37-4337-3512-15422C52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4E6391-2AE1-EBCF-BDB2-F592FDA90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1D02A6-3EA1-4445-8ECC-380CDAF5F971}" type="datetimeFigureOut">
              <a:rPr lang="de-AT" smtClean="0"/>
              <a:t>12.11.2025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0B2057-0BA9-E715-BCEE-4DB5E5800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363CCA-7683-FB95-B253-F84F3AD48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4831AB-5A0D-4D08-A562-036C4AF676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888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CC8C0-B823-64EC-55E2-983B2E029C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4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Bindung ist mehr als Nähe </a:t>
            </a:r>
            <a:br>
              <a:rPr lang="de-AT" sz="4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4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Chancen erkennen, Wege eröffnen</a:t>
            </a:r>
            <a:br>
              <a:rPr lang="de-AT" sz="4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de-AT"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5F9AE8-F1A4-4AE2-AA95-E3C332808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77893"/>
          </a:xfrm>
        </p:spPr>
        <p:txBody>
          <a:bodyPr>
            <a:normAutofit/>
          </a:bodyPr>
          <a:lstStyle/>
          <a:p>
            <a:r>
              <a:rPr lang="de-A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„Sichere Bindung ist die Wurzel, aus der Freiheit wächst“</a:t>
            </a:r>
          </a:p>
          <a:p>
            <a:r>
              <a:rPr lang="de-A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(John </a:t>
            </a:r>
            <a:r>
              <a:rPr lang="de-AT" sz="18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Bowlby</a:t>
            </a:r>
            <a:r>
              <a:rPr lang="de-A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de-A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Mag. Sabine Wagner-</a:t>
            </a:r>
            <a:r>
              <a:rPr lang="de-AT" sz="18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Simhandl</a:t>
            </a:r>
            <a:r>
              <a:rPr lang="de-A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AT" sz="18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MSc</a:t>
            </a:r>
            <a:endParaRPr lang="de-A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Woran erkennt man Bindung im Alltag?</a:t>
            </a:r>
            <a:endParaRPr lang="en-US" sz="36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Das Kind sucht Blickkontakt.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traut sich Hilfe holen.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spricht Gefühle aus.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probiert Neues aus ohne Angst.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kommt bei Stress zur Bezugsperson zurück.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Bindung zeigt sich also im </a:t>
            </a:r>
            <a:r>
              <a:rPr lang="de-A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Verhalten und in der Beziehungsgestaltung, nicht in Dauer der Nähe.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1159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614" y="-1"/>
            <a:ext cx="4549878" cy="38128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F8B7D2-42A9-14C1-EF8E-DAA0F88C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3175"/>
          </a:xfrm>
        </p:spPr>
        <p:txBody>
          <a:bodyPr/>
          <a:lstStyle/>
          <a:p>
            <a:r>
              <a:rPr lang="de-AT" sz="36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Chancen für Kinder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34EBED-CF72-073C-486C-2C0EE1019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186"/>
            <a:ext cx="10802816" cy="4752822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de-AT" sz="23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Kinder mit sicherer Bindung haben mehr Mut, Neues zu entdecken.</a:t>
            </a:r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Emotional: Mehr Selbstwertgefühl, weniger Angst</a:t>
            </a:r>
          </a:p>
          <a:p>
            <a:pPr lvl="0"/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Sozial: Bessere Konflikt- und Teamfähigkeit, mehr Empathie und Sozialkompetenz</a:t>
            </a:r>
          </a:p>
          <a:p>
            <a:pPr lvl="0"/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Kognitiv: Mehr Lernfreude, Ausdauer und Kreativität</a:t>
            </a:r>
          </a:p>
          <a:p>
            <a:pPr marL="0" indent="0">
              <a:buNone/>
            </a:pPr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Wer sich sicher gebunden fühlt, hat den Kopf frei zum Lernen, Forschen und Entdecken.</a:t>
            </a:r>
          </a:p>
          <a:p>
            <a:endParaRPr lang="de-AT" sz="2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2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676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3160-A861-916E-E9E6-A30822CE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Chancen für Erwachsene</a:t>
            </a:r>
            <a:endParaRPr lang="de-AT"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A15831-B1F2-51A4-EE6B-BEC2D6E8C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6550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Erwachsene, die Bindung bewusst gestalten, erleben Beziehungen oft </a:t>
            </a:r>
            <a:r>
              <a:rPr lang="de-AT" sz="2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entspannter und erfüllender</a:t>
            </a: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Sie erkennen, Kontrolle ist weniger wichtig als Vertrauen.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Sie gewinnen Spielräume für Dialog, Selbstständigkeit und Entwicklung.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Kinder kooperieren leichter, es gibt weniger Machtkämpfe und mehr Vertrauen.</a:t>
            </a:r>
            <a:endParaRPr lang="de-A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Bindung ist die </a:t>
            </a:r>
            <a:r>
              <a:rPr lang="de-A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Basis für Bildung</a:t>
            </a: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nicht ihr Gegensatz.</a:t>
            </a:r>
            <a:b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5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E139B-E57A-C620-25CF-4D90A50E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Chancen für Bildungseinrichtungen</a:t>
            </a:r>
            <a:endParaRPr lang="de-AT"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F05D80-C6DE-25EE-0DA3-0D678FCA3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597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Eine bindungsorientierte Pädagogik (Struktur und Beziehung) schafft </a:t>
            </a:r>
            <a:r>
              <a:rPr lang="de-AT" sz="2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Lernräume der Sicherheit</a:t>
            </a: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Weniger Verhaltensauffälligkeiten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Klima der Achtsamkeit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Bessere Zusammenarbeit mit den Eltern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Die Einrichtung wird ein </a:t>
            </a:r>
            <a:r>
              <a:rPr lang="de-AT" sz="2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sicherer Ort für Kinder und Eltern</a:t>
            </a: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de-AT" sz="18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458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87672-3F46-AD06-8C2E-B1A425E4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29" y="974725"/>
            <a:ext cx="10515600" cy="113982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de-AT" sz="36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de-AT" sz="36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36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Wege eröffnen, um Bindung bewusst zu fördern</a:t>
            </a:r>
            <a:br>
              <a:rPr lang="de-AT" sz="3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de-AT" sz="3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de-AT" sz="3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de-AT"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21CF45-AC9A-0483-B3CC-E3B617F2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54" y="2246131"/>
            <a:ext cx="10515600" cy="29164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e-A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Feinfühligkeit entwickeln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Verlässlichkeit und Struktur zeigen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Autonomie zulassen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Reflexion fördern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Beziehung vor Erziehung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de-AT" sz="18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22" y="2683252"/>
            <a:ext cx="2808116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7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:\SHP\Präsentation Mutter-Kind-Pass\P509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366" y="670781"/>
            <a:ext cx="3261619" cy="244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22301"/>
            <a:ext cx="10515600" cy="901700"/>
          </a:xfrm>
        </p:spPr>
        <p:txBody>
          <a:bodyPr>
            <a:normAutofit fontScale="90000"/>
          </a:bodyPr>
          <a:lstStyle/>
          <a:p>
            <a:pPr lvl="0"/>
            <a:br>
              <a:rPr lang="de-AT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4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Feinfühligkeit entwickeln</a:t>
            </a:r>
            <a:br>
              <a:rPr lang="de-AT" sz="4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63775"/>
            <a:ext cx="10515600" cy="269875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br>
              <a:rPr lang="de-A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Signale wahrnehmen, richtig verstehen um angemessen zu reagieren.</a:t>
            </a:r>
            <a:b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>
              <a:buNone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Beispiel</a:t>
            </a:r>
          </a:p>
          <a:p>
            <a:pPr marL="0" lvl="0" indent="0">
              <a:buNone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Ein Kind weint beim Abschied. Statt sofort abzulenken oder zu sagen „Das ist doch nicht schlimm“, lieber sagen:</a:t>
            </a:r>
          </a:p>
          <a:p>
            <a:pPr marL="0" indent="0">
              <a:buNone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„Ich </a:t>
            </a:r>
            <a:r>
              <a:rPr lang="de-AT" sz="2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seh</a:t>
            </a: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du bist traurig, dass Mama geht. Das ist in Ordnung. Ich bleibe bei dir.“</a:t>
            </a:r>
            <a:b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→ Das Kind erlebt: Gefühle dürfen sein. Ich bin nicht allein.</a:t>
            </a:r>
            <a:endParaRPr lang="en-US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9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Verlässlichkeit zeigen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0815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br>
              <a:rPr lang="de-A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Kinder brauchen das Gefühl: „Ich kann mich auf dich verlassen.“</a:t>
            </a:r>
            <a:b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Rituale, verlässliche Ansprechpartner und klare Strukturen geben Halt.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 rotWithShape="1">
          <a:blip r:embed="rId2"/>
          <a:srcRect l="26639" t="13394" r="43951" b="50989"/>
          <a:stretch/>
        </p:blipFill>
        <p:spPr>
          <a:xfrm>
            <a:off x="6172200" y="3668713"/>
            <a:ext cx="4364974" cy="297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21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Autonomie zulassen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210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br>
              <a:rPr lang="de-A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Bindung heißt nicht Festhalten – sondern Loslassen können, wenn das Kind bereit ist.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b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Sichere Bindung ermöglicht Selbstständigkeit, braucht weniger Kontrolle und ermöglicht Exploration.</a:t>
            </a:r>
          </a:p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781" y="3682395"/>
            <a:ext cx="2740781" cy="29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92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950"/>
          </a:xfrm>
        </p:spPr>
        <p:txBody>
          <a:bodyPr>
            <a:normAutofit/>
          </a:bodyPr>
          <a:lstStyle/>
          <a:p>
            <a:r>
              <a:rPr lang="de-AT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Reflexion fördern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71650"/>
            <a:ext cx="10515600" cy="4714875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br>
              <a:rPr lang="de-AT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4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Eigene Bindungserfahrung prägt und gestalten unsere Beziehungen.</a:t>
            </a:r>
            <a:br>
              <a:rPr lang="de-AT" sz="4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de-AT" sz="4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>
              <a:buNone/>
            </a:pPr>
            <a:r>
              <a:rPr lang="de-AT" sz="4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Fragen, die helfen:</a:t>
            </a:r>
          </a:p>
          <a:p>
            <a:r>
              <a:rPr lang="de-AT" sz="4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Wie bin ich selbst gebunden worden?</a:t>
            </a:r>
          </a:p>
          <a:p>
            <a:r>
              <a:rPr lang="de-AT" sz="4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Was gebe ich weiter?</a:t>
            </a:r>
          </a:p>
          <a:p>
            <a:pPr lvl="0"/>
            <a:r>
              <a:rPr lang="de-AT" sz="4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Wie gehe ich mit Nähe und Distanz um?</a:t>
            </a:r>
          </a:p>
          <a:p>
            <a:pPr lvl="0"/>
            <a:r>
              <a:rPr lang="de-AT" sz="4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Wann fällt es mir schwer, Kinder wirklich emotional zu begleiten?</a:t>
            </a:r>
          </a:p>
          <a:p>
            <a:pPr lvl="0"/>
            <a:r>
              <a:rPr lang="de-AT" sz="4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Was triggert mich an bestimmten kindlichen Verhaltensweisen?</a:t>
            </a:r>
          </a:p>
          <a:p>
            <a:pPr lvl="0"/>
            <a:r>
              <a:rPr lang="de-AT" sz="4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Welche Kinder lösen bei mir besondere Gefühle aus?</a:t>
            </a:r>
          </a:p>
          <a:p>
            <a:pPr marL="0" indent="0">
              <a:buNone/>
            </a:pPr>
            <a:endParaRPr lang="de-AT" sz="4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AT" sz="4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→ Supervision, Fallbesprechungen und Selbstreflexion sind bindungsfördernd und können helfen, Muster bewusst zu machen.</a:t>
            </a:r>
          </a:p>
          <a:p>
            <a:pPr marL="0" lvl="0" indent="0">
              <a:buNone/>
            </a:pPr>
            <a:endParaRPr lang="de-A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>
              <a:buNone/>
            </a:pPr>
            <a:br>
              <a:rPr lang="de-A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8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Beziehung vor Erziehung stellen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89275"/>
          </a:xfrm>
        </p:spPr>
        <p:txBody>
          <a:bodyPr/>
          <a:lstStyle/>
          <a:p>
            <a:pPr lvl="0"/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Beziehung ist das Fundament</a:t>
            </a:r>
          </a:p>
          <a:p>
            <a:pPr lvl="0"/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Erziehung ist das Werkzeug</a:t>
            </a:r>
          </a:p>
          <a:p>
            <a:pPr lvl="0"/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>
              <a:buNone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 wer sich verbunden fühlt, lässt sich führen.</a:t>
            </a:r>
          </a:p>
          <a:p>
            <a:pPr marL="0" lvl="0" indent="0">
              <a:buNone/>
            </a:pPr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>
              <a:buNone/>
            </a:pPr>
            <a:r>
              <a:rPr lang="de-A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„Erziehung ohne Beziehung funktioniert nicht.“ </a:t>
            </a: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Jesper </a:t>
            </a:r>
            <a:r>
              <a:rPr lang="de-AT" sz="2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Juul</a:t>
            </a:r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7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Was fällt ihnen spontan zum Wort Bindung ein?</a:t>
            </a:r>
            <a:endParaRPr lang="en-US"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388" y="1922378"/>
            <a:ext cx="8035224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2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2971D-9AFA-7596-D9C8-09669FB6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Reflexionsimpuls</a:t>
            </a:r>
            <a:endParaRPr lang="de-AT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DE0B83-FA72-D495-E73A-C2C3079DF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4830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Denken Sie an ein Kind, das Sie als besonders herausfordernd erleben.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Wie könnte sein Verhalten aussehen, wenn Sie es als „Bindungsbotschaft“ deuten?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6204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0BE60-CD5F-DB7E-3436-B3264C32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Reflexionsimpuls</a:t>
            </a:r>
            <a:endParaRPr lang="de-AT"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9CD9D0-FB09-D6F5-93B3-3583A1945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Wie könnte sein Verhalten aussehen, wenn Sie es als „Bindungsbotschaft“ deuten?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„Ich brauche Sicherheit“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„Ich will gesehen werden“,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„Ich habe Angst vor Zurückweisung“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de-A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Oft steckt hinter herausforderndem Verhalten ein Bindungsbedürfnis, kein „Fehlverhalten“.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42572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1F233-4D12-33D2-B2FE-8432E925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2174"/>
          </a:xfrm>
        </p:spPr>
        <p:txBody>
          <a:bodyPr>
            <a:normAutofit/>
          </a:bodyPr>
          <a:lstStyle/>
          <a:p>
            <a:r>
              <a:rPr lang="de-AT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Bindungsstörungen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E479DB-C3C1-4CD0-96D4-B41219D97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1"/>
            <a:ext cx="10515600" cy="5181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entstehen typischerweise in der frühen Kindheit durch schwere oder andauernde Belastungen </a:t>
            </a:r>
          </a:p>
          <a:p>
            <a:pPr marL="0" indent="0">
              <a:buNone/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wie Vernachlässigung, Gewalt, Missbrauch, häufige Trennungen oder instabile Bezugspersonen. </a:t>
            </a:r>
          </a:p>
          <a:p>
            <a:pPr marL="0" indent="0">
              <a:lnSpc>
                <a:spcPct val="100000"/>
              </a:lnSpc>
              <a:buNone/>
            </a:pPr>
            <a:endParaRPr lang="de-AT" altLang="de-DE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Effekte können sich unterschiedlich stark ausprägen – je nach</a:t>
            </a:r>
          </a:p>
          <a:p>
            <a:pPr>
              <a:lnSpc>
                <a:spcPct val="100000"/>
              </a:lnSpc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Schwere</a:t>
            </a:r>
          </a:p>
          <a:p>
            <a:pPr>
              <a:lnSpc>
                <a:spcPct val="100000"/>
              </a:lnSpc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Dauer</a:t>
            </a:r>
          </a:p>
          <a:p>
            <a:pPr>
              <a:lnSpc>
                <a:spcPct val="100000"/>
              </a:lnSpc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Alter</a:t>
            </a:r>
          </a:p>
          <a:p>
            <a:pPr>
              <a:lnSpc>
                <a:spcPct val="100000"/>
              </a:lnSpc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Ressourcen</a:t>
            </a:r>
          </a:p>
          <a:p>
            <a:pPr>
              <a:lnSpc>
                <a:spcPct val="100000"/>
              </a:lnSpc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der Anzahl der beteiligten Bezugspersonen</a:t>
            </a:r>
          </a:p>
          <a:p>
            <a:pPr>
              <a:lnSpc>
                <a:spcPct val="100000"/>
              </a:lnSpc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vorhandenen </a:t>
            </a:r>
            <a:r>
              <a:rPr lang="de-AT" sz="2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Resilienzfaktoren</a:t>
            </a: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(z. B. </a:t>
            </a:r>
            <a:r>
              <a:rPr lang="de-AT" sz="2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supportive</a:t>
            </a: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Beziehungen, sichere Bindung an zumindest eine Person, stabile Lebensumstände)</a:t>
            </a:r>
          </a:p>
          <a:p>
            <a:pPr>
              <a:lnSpc>
                <a:spcPct val="100000"/>
              </a:lnSpc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dem Zugang zu Therapie oder anderen Unterstützungsangeboten</a:t>
            </a:r>
            <a:endParaRPr lang="de-A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22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2A755-8775-3C58-78BB-B6B62564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099"/>
            <a:ext cx="10515600" cy="899726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AT" altLang="de-DE" sz="4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Mögliche Auswirkungen negativ erlebter Bindung in der Kindheit</a:t>
            </a:r>
            <a:b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de-AT" sz="20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7FA338F-4930-4FC1-57A6-A3993AFBE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004195"/>
              </p:ext>
            </p:extLst>
          </p:nvPr>
        </p:nvGraphicFramePr>
        <p:xfrm>
          <a:off x="838200" y="1543052"/>
          <a:ext cx="10515600" cy="501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1832557547"/>
                    </a:ext>
                  </a:extLst>
                </a:gridCol>
                <a:gridCol w="7296150">
                  <a:extLst>
                    <a:ext uri="{9D8B030D-6E8A-4147-A177-3AD203B41FA5}">
                      <a16:colId xmlns:a16="http://schemas.microsoft.com/office/drawing/2014/main" val="1377744613"/>
                    </a:ext>
                  </a:extLst>
                </a:gridCol>
              </a:tblGrid>
              <a:tr h="265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200">
                          <a:effectLst/>
                        </a:rPr>
                        <a:t>Bereich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200" dirty="0">
                          <a:effectLst/>
                        </a:rPr>
                        <a:t>Mögliche Folgen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84176135"/>
                  </a:ext>
                </a:extLst>
              </a:tr>
              <a:tr h="750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200">
                          <a:effectLst/>
                        </a:rPr>
                        <a:t>Psychische Gesundheit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200" dirty="0">
                          <a:effectLst/>
                        </a:rPr>
                        <a:t>Erhöhtes Risiko für Angststörungen, depressive Störungen, Bindungsangst, Persönlichkeitsstörungen. Unsichere oder desorganisierte Bindung wirkt als Risikofaktor.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77899806"/>
                  </a:ext>
                </a:extLst>
              </a:tr>
              <a:tr h="750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200">
                          <a:effectLst/>
                        </a:rPr>
                        <a:t>Emotionale Regulation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200" dirty="0">
                          <a:effectLst/>
                        </a:rPr>
                        <a:t>Probleme mit dem Wahrnehmen, Benennen und Steuern eigener Gefühle. Überreaktionen, Vermeidung oder Unterdrückung von Emotionen. 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16613537"/>
                  </a:ext>
                </a:extLst>
              </a:tr>
              <a:tr h="750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200">
                          <a:effectLst/>
                        </a:rPr>
                        <a:t>Beziehung &amp; Vertrauen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200" dirty="0">
                          <a:effectLst/>
                        </a:rPr>
                        <a:t>Schwierigkeiten, enge, sichere Beziehungen einzugehen. Angst vor Nähe oder davor, verlassen zu werden. Vertrauen fällt schwer.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07567299"/>
                  </a:ext>
                </a:extLst>
              </a:tr>
              <a:tr h="750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200">
                          <a:effectLst/>
                        </a:rPr>
                        <a:t>Selbstbild und Selbstwert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200" dirty="0">
                          <a:effectLst/>
                        </a:rPr>
                        <a:t>Gefühle von Wertlosigkeit, „nicht genug sein“, Schuldgefühle, Scham. Negatives Selbstbild, wenn Zuwendung, Anerkennung in der Kindheit fehlten.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96180822"/>
                  </a:ext>
                </a:extLst>
              </a:tr>
              <a:tr h="992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200">
                          <a:effectLst/>
                        </a:rPr>
                        <a:t>Stress und körperliche Gesundheit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200" dirty="0">
                          <a:effectLst/>
                        </a:rPr>
                        <a:t>Chronischer Stress in der Kindheit kann neurobiologische Spuren hinterlassen – z. B. Stresssystem, Gehirnstrukturen. Später ggf. körperliche Beschwerden; höheres Risiko für psychische und somatische Erkrankungen.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58136848"/>
                  </a:ext>
                </a:extLst>
              </a:tr>
              <a:tr h="750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200">
                          <a:effectLst/>
                        </a:rPr>
                        <a:t>Verhaltensprobleme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200" dirty="0">
                          <a:effectLst/>
                        </a:rPr>
                        <a:t>Impulsivität, aggressive oder selbstschädigende Verhaltensweisen; Fluchtverhalten; Schwierigkeiten mit Grenzen und Regeln.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2857618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51BEDFA-6711-67BA-4289-15FF80A5B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263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de-AT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944B5-3183-89AB-0778-74143DFC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 fontScale="90000"/>
          </a:bodyPr>
          <a:lstStyle/>
          <a:p>
            <a:br>
              <a:rPr lang="de-AT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Wege eröffnen</a:t>
            </a:r>
            <a:b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1FD334-4A25-7F53-3D3D-29ECC32B8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724"/>
            <a:ext cx="7862455" cy="4878877"/>
          </a:xfrm>
        </p:spPr>
        <p:txBody>
          <a:bodyPr>
            <a:normAutofit fontScale="40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de-AT" sz="6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Negative Bindungserfahrungen prägen, aber sie bestimmen </a:t>
            </a:r>
            <a:r>
              <a:rPr lang="de-AT" sz="62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nicht</a:t>
            </a:r>
            <a:r>
              <a:rPr lang="de-AT" sz="6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zwingend das ganze Leben.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de-AT" sz="6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Heilung und Veränderung sind möglich – durch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de-AT" sz="62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Bewusstwerdung,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de-AT" sz="62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passende Unterstützung,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de-AT" sz="62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Reparaturbeziehungen.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de-AT" sz="6200" b="1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de-AT" sz="6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braucht Zeit, Geduld und häufig auch mehrere Ebenen</a:t>
            </a:r>
            <a:r>
              <a:rPr lang="de-AT" sz="6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de-AT" sz="6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Therapie, Umfeld, Selbstarbeit.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16567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3E8BA-1E95-EF73-0512-5439301E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 fontScale="90000"/>
          </a:bodyPr>
          <a:lstStyle/>
          <a:p>
            <a:br>
              <a:rPr lang="de-AT" sz="36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4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Erste Schritte – Erkennung &amp; Einschätzung</a:t>
            </a:r>
            <a:br>
              <a:rPr lang="de-AT" sz="4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de-AT"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DC3545-E48F-A52C-AA5C-2FB39B44C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846"/>
            <a:ext cx="10515600" cy="5377229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AT" sz="22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Beobachtung und Dokumentation</a:t>
            </a:r>
            <a:endParaRPr lang="de-AT" sz="22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2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Verhalten in verschiedenen Situationen (z. B. Bring-/Abholzeit, Übergangszeiten, beim Spielen, in Stresssituationen) systematisch erfassen.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2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Daten sammeln zu Beziehungen zu Eltern/Bezugspersonen, bisherige Lebensgeschichte (Trennung, Verlust, Trauma) sofern bekannt.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AT" sz="22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Frühe Interventionen</a:t>
            </a:r>
            <a:endParaRPr lang="de-AT" sz="22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2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Möglichst früh handeln, bevor das Kind fest eingefahrene Muster entwickelt.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2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Bedarf klären: Therapiebedarf, zusätzliche pädagogische Unterstützung, ggf. auch familienbezogene Maßnahmen.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AT" sz="22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Zusammenarbeit mit Eltern / Bezugspersonen</a:t>
            </a:r>
            <a:endParaRPr lang="de-AT" sz="22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2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Aufklärung über Bindung, ihre Bedeutung und wie sich unsichere oder gestörte Bindung auswirken kann.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2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Einbezug der Eltern in Interventionen, Beratung und ggf. Unterstützung, um deren Fähigkeit zur feinfühligen, verlässlichen Beziehung zu stärken.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7702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5E985-CA3C-B0F9-CD30-FF634C99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>
            <a:normAutofit fontScale="90000"/>
          </a:bodyPr>
          <a:lstStyle/>
          <a:p>
            <a:r>
              <a:rPr lang="de-AT" sz="4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Pädagogische Maßnahmen für Fachkräfte </a:t>
            </a:r>
            <a:br>
              <a:rPr lang="de-A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D44887-893D-CE6D-0BEA-A508DD758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AT" sz="2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Stabile, vertrauensvolle Beziehung aufbauen</a:t>
            </a:r>
            <a:endParaRPr lang="de-A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Eine verlässliche Bezugsperson sein: das Kind wissen lassen, dass man da ist, dass man zuhört. Feinfühlig sein.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Wiederkehrende Rituale, klare Tagesstruktur und Vorhersehbarkeit im Ablauf. Diese Sicherheit hilft kindlicher Verunsicherung entgegenzuwirken.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AT" sz="2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Emotionale Unterstützung und Regulation fördern</a:t>
            </a:r>
            <a:endParaRPr lang="de-A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Kindern helfen, Gefühle zu erkennen, auszudrücken und angemessen zu regulieren – z. B. durch Gespräche, Malen, Spiel.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Sicherheit bieten, wenn das Kind in Stress ist: Rückzugsort, beruhigende Routinen, Ansprechpartner</a:t>
            </a:r>
            <a: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11275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E9219-7830-345F-D905-C615EACE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200"/>
          </a:xfrm>
        </p:spPr>
        <p:txBody>
          <a:bodyPr>
            <a:normAutofit/>
          </a:bodyPr>
          <a:lstStyle/>
          <a:p>
            <a:r>
              <a:rPr lang="de-AT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Pädagogische Maßnahmen für Fachkräfte</a:t>
            </a:r>
            <a:endParaRPr lang="de-AT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8DBAFD-3B8F-1DBC-BA2F-7E7A9D7C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175"/>
            <a:ext cx="10515600" cy="459105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de-AT" sz="22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	Förderung der Autonomie und des Explorationsverhaltens</a:t>
            </a:r>
            <a:endParaRPr lang="de-AT" sz="22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19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Schaffen von sicheren Gelegenheiten, die Welt zu entdecken, neue Erfahrungen zu machen, ohne Angst vor </a:t>
            </a:r>
            <a:r>
              <a:rPr lang="de-AT" sz="19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Verlassenwerden</a:t>
            </a:r>
            <a:r>
              <a:rPr lang="de-AT" sz="19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19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Kleine Schritte zur Trennung zulassen, z. B. kurze Abwesenheiten, Übergangsobjekte, Kinder lernen so, dass sie auch ohne ständige physische Nähe zurechtkommen.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de-AT" sz="22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5.	Berechenbarkeit, Klarheit und Grenzen</a:t>
            </a:r>
            <a:endParaRPr lang="de-AT" sz="22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Klare Regeln und Grenzen, aber ohne Überforderung. Wichtig: Konsequenz, aber auch Nachsicht, wenn das Kind reagiert, weil es verletzt oder verunsichert ist.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Konsistenz: Verhalten und Reaktionen von Erwachsenen sollten möglichst stabil sein. Wechsel in Bezugspersonen oder in Umgangsweise verursachen zusätzlich Unsicherheit.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de-AT" sz="36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97476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Pädagogische Maßnahmen für Fachkräfte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35150"/>
            <a:ext cx="10515600" cy="307022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de-A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6.  Förderung sozialer Beziehungen</a:t>
            </a:r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Unterstützung beim Aufbau stabiler Beziehungen zu Gleichaltrigen, zu vertrauenswürdigen Erwachsenen außerhalb der Familie.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Gruppenangebote, partizipative Elemente, bei denen das Kind sich in der Gemeinschaft gesehen und akzeptiert fühlt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9436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78797-5CF7-6D1E-8566-78B9727E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4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Bindung ist mehr als Nähe – sie ist der Weg zu innerer Stärke, zu Vertrauen und zu echter Beziehung</a:t>
            </a:r>
            <a:br>
              <a:rPr lang="de-AT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2C0EF6-52D0-864A-14B2-CBFFD09FC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Bindung beginnt im Herzen, ist wie ein unsichtbares Netz, das trägt – auch über Raum und Zeit hinweg.</a:t>
            </a:r>
            <a:b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Sie ist kein Zustand sondern entsteht, wenn wir </a:t>
            </a:r>
            <a:r>
              <a:rPr lang="de-A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präsent, verlässlich und empathisch </a:t>
            </a: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sind.</a:t>
            </a:r>
            <a:b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Wer Bindung bewusst gestaltet, eröffnet Chancen für: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Entwicklung</a:t>
            </a:r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Menschlichkeit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Zukunft</a:t>
            </a:r>
            <a:endParaRPr lang="de-A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Vertrauen statt Kontrolle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Dialog statt Druck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Begegnung statt Überforderung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788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Was fällt ihnen spontan zum Wort Bindung ein?</a:t>
            </a:r>
            <a:endParaRPr lang="en-US" sz="36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Nähe </a:t>
            </a: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Vertrauen</a:t>
            </a: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Sicherheit</a:t>
            </a: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Beziehung</a:t>
            </a: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Liebe</a:t>
            </a: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Halt</a:t>
            </a:r>
          </a:p>
          <a:p>
            <a:endParaRPr lang="de-DE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A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Bindung ist ein Band aus </a:t>
            </a:r>
            <a:r>
              <a:rPr lang="de-AT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Vertrauen, Verlässlichkeit und emotionaler Sicherheit </a:t>
            </a:r>
            <a:r>
              <a:rPr lang="de-A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weit mehr als körperliche Nähe.</a:t>
            </a:r>
            <a:endParaRPr lang="de-DE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11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9E7FE-2C4D-C8F8-7AB9-7B89D95D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4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Vielen Dank für Ihre Aufmerksamkeit</a:t>
            </a:r>
            <a:br>
              <a:rPr lang="de-AT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043852-E1E4-3480-547A-5598DEE15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1800" dirty="0">
              <a:latin typeface="Times New Roman" panose="02020603050405020304" pitchFamily="18" charset="0"/>
            </a:endParaRPr>
          </a:p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785" y="1217438"/>
            <a:ext cx="3887807" cy="517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15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6" y="306333"/>
            <a:ext cx="9854170" cy="1280890"/>
          </a:xfrm>
        </p:spPr>
        <p:txBody>
          <a:bodyPr numCol="1">
            <a:normAutofit/>
          </a:bodyPr>
          <a:lstStyle/>
          <a:p>
            <a:pPr eaLnBrk="1" hangingPunct="1"/>
            <a:r>
              <a:rPr lang="de-AT" altLang="de-DE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Geheimnis ausgeglichener Kinder</a:t>
            </a:r>
            <a:r>
              <a:rPr lang="en-GB" altLang="de-DE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AT" altLang="de-DE"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Planung einer Alltags- und Freizeitstruktur</a:t>
            </a:r>
            <a:endParaRPr lang="en-GB" altLang="de-DE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Befriedigender Tagesablauf für alle</a:t>
            </a:r>
          </a:p>
          <a:p>
            <a:pPr marL="990600" lvl="1" indent="-533400">
              <a:lnSpc>
                <a:spcPct val="90000"/>
              </a:lnSpc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Bewusste Neuorientierung </a:t>
            </a:r>
          </a:p>
          <a:p>
            <a:pPr marL="990600" lvl="1" indent="-533400">
              <a:lnSpc>
                <a:spcPct val="90000"/>
              </a:lnSpc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Gemeinsame Familienzeit</a:t>
            </a:r>
          </a:p>
          <a:p>
            <a:pPr marL="990600" lvl="1" indent="-533400">
              <a:lnSpc>
                <a:spcPct val="90000"/>
              </a:lnSpc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Zeit für jeden einzelnen allein </a:t>
            </a:r>
          </a:p>
          <a:p>
            <a:pPr marL="990600" lvl="1" indent="-533400">
              <a:lnSpc>
                <a:spcPct val="90000"/>
              </a:lnSpc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Zeit für Zweisamkeit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altLang="de-DE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2. Kindliche Schlafenszeiten als Fixpunkt</a:t>
            </a:r>
            <a:endParaRPr lang="en-GB" altLang="de-DE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Häufigster Grund für </a:t>
            </a:r>
            <a:r>
              <a:rPr lang="de-AT" altLang="de-DE" sz="2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quengelige</a:t>
            </a: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Kinder: Zu wenig Schlaf!</a:t>
            </a:r>
          </a:p>
          <a:p>
            <a:pPr marL="990600" lvl="1" indent="-533400">
              <a:lnSpc>
                <a:spcPct val="90000"/>
              </a:lnSpc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Zu wenig Schlaf macht die Kleinen überaus labil, </a:t>
            </a:r>
            <a:r>
              <a:rPr lang="de-AT" altLang="de-DE" sz="2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quengelig</a:t>
            </a: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und lässt sie bei der kleinsten Frustration ausrasten </a:t>
            </a:r>
          </a:p>
          <a:p>
            <a:pPr marL="990600" lvl="1" indent="-533400">
              <a:lnSpc>
                <a:spcPct val="90000"/>
              </a:lnSpc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Deshalb Tagesschlafzeiten einplanen</a:t>
            </a:r>
            <a:endParaRPr lang="en-GB" altLang="de-DE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4" descr="Spie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1201" y="427648"/>
            <a:ext cx="203725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922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altLang="de-DE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Geheimnis ausgeglichener Kinder</a:t>
            </a:r>
            <a:r>
              <a:rPr lang="en-GB" altLang="de-DE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lvl="1" indent="-609600">
              <a:buNone/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Viel Zeit mit- und nebeneinander</a:t>
            </a:r>
          </a:p>
          <a:p>
            <a:pPr marL="1322388" lvl="1" indent="-533400"/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Verlässlicher Rahmen mit regelmäßigen Essens- und Schlafenszeiten helfen im Gleichgewicht zu bleiben </a:t>
            </a:r>
          </a:p>
          <a:p>
            <a:pPr marL="1322388" lvl="1" indent="-533400"/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Zu viel Programm stört die Fähigkeit zur Ruhe zu kommen und konzentriert zu spielen</a:t>
            </a:r>
          </a:p>
          <a:p>
            <a:pPr marL="1322388" lvl="1" indent="-533400"/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Gute Mischung von Unternehmungen und ruhigen Phasen </a:t>
            </a:r>
          </a:p>
          <a:p>
            <a:pPr marL="1322388" lvl="1" indent="-533400"/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Nebeneinander seinen Tätigkeiten nachzugehen, aber offen und kontaktbereit sein</a:t>
            </a:r>
          </a:p>
          <a:p>
            <a:pPr marL="1322388" lvl="1" indent="-533400"/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Jederzeit kontaktbereite Eltern ermöglichen ihren Kindern ein ständiges Auftanken, das sie gelassener macht und dadurch länger allein spielen lässt </a:t>
            </a:r>
          </a:p>
          <a:p>
            <a:pPr marL="1322388" lvl="1" indent="-533400"/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Innerlich distanzierte Eltern haben oft Kinder, die klammern, stören oder sonst wie um ihre Aufmerksamkeit ringen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38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altLang="de-DE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Geheimnis ausgeglichener Kinder</a:t>
            </a:r>
            <a:r>
              <a:rPr lang="en-GB" altLang="de-DE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 Gute Eltern-Kind-Zeiten</a:t>
            </a:r>
          </a:p>
          <a:p>
            <a:pPr marL="990600" lvl="1" indent="-533400"/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Täglich mehrere innige Momente, die man dem Kind aus vollem Herzen widmet, machen zufrieden und kontaktsatt; solche Momente ergeben sich beim Wickeln, Spielen oder wenn man gemeinsam lachen muss</a:t>
            </a:r>
          </a:p>
          <a:p>
            <a:pPr marL="990600" lvl="1" indent="-533400"/>
            <a:endParaRPr lang="de-AT" altLang="de-DE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09600" indent="-609600">
              <a:buNone/>
            </a:pPr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5. Respektvoller Umgang mit dem Kind</a:t>
            </a:r>
            <a:endParaRPr lang="en-GB" altLang="de-DE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90600" lvl="1" indent="-533400"/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Alle Gefühle des Kindes ernst nehmen </a:t>
            </a:r>
          </a:p>
          <a:p>
            <a:pPr marL="990600" lvl="1" indent="-533400"/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Höflich mit seinem Kind umgehen</a:t>
            </a:r>
          </a:p>
          <a:p>
            <a:pPr marL="990600" lvl="1" indent="-533400"/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Grenzen und Wünsche berücksichtigen, was aber nicht bedeutet alle Wünsche zu erfüllen</a:t>
            </a:r>
          </a:p>
          <a:p>
            <a:pPr marL="990600" lvl="1" indent="-533400"/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Haltgebende Eltern</a:t>
            </a:r>
          </a:p>
          <a:p>
            <a:pPr marL="990600" lvl="1" indent="-533400"/>
            <a:r>
              <a:rPr lang="de-AT" altLang="de-DE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Gegenseitige einfühlsame Rücksichtnahme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5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7000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Ziele des Vortrags</a:t>
            </a:r>
            <a:endParaRPr lang="en-US" sz="36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85951"/>
            <a:ext cx="10515600" cy="299084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Was bedeutet Bindung?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Warum ist sie mehr als körperliche Nähe?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Welche Chancen entstehen für Kinder, für uns als pädagogische Fachkräfte und Einrichtungen?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Welche konkreten Wege können wir im Alltag gehen, um Bindung aktiv zu fördern?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5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699" y="3779535"/>
            <a:ext cx="2914141" cy="23410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B015D7-EC3E-0087-F345-0824CCCD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Was ist Bindung? </a:t>
            </a:r>
            <a:endParaRPr lang="de-AT"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D199D4-B9F6-B01A-446C-12B3C7DC9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407640" cy="49291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Definition nach John Bowlby und Mary </a:t>
            </a:r>
            <a:r>
              <a:rPr lang="de-AT" sz="19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Ainsworth</a:t>
            </a:r>
            <a:r>
              <a:rPr lang="de-AT" sz="1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de-AT" sz="1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1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Sie beschrieben Bindung als ein </a:t>
            </a:r>
            <a:r>
              <a:rPr lang="de-AT" sz="19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überdauerndes emotionales Band </a:t>
            </a:r>
            <a:r>
              <a:rPr lang="de-AT" sz="1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zwischen Kind und Bezugsperson und erkannten, dass Kinder nicht nur Nahrung und Schutz brauchen, sondern auch eine verlässliche emotionale Beziehungsperson, die sie </a:t>
            </a:r>
            <a:r>
              <a:rPr lang="de-AT" sz="19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tröstet, ermutigt und begleitet</a:t>
            </a:r>
            <a:r>
              <a:rPr lang="de-AT" sz="1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de-AT" sz="1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19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Dieses Band entsteht in den ersten Lebensjahren und prägt die gesamte Lebensspanne.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9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Bindung heißt:</a:t>
            </a:r>
            <a:endParaRPr lang="de-AT" sz="19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9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Ich nehme dich wahr.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9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Ich verstehe deine Signale.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9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Ich reagiere feinfühlig und verlässlich.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9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Ich halte dich aus – auch, wenn du wütend, traurig oder zurückgezogen bist.</a:t>
            </a:r>
          </a:p>
          <a:p>
            <a:pPr marL="0" indent="0" algn="ctr">
              <a:buNone/>
            </a:pPr>
            <a:r>
              <a:rPr lang="de-AT" sz="19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Bindung ist Beziehungskompetenz</a:t>
            </a:r>
            <a:endParaRPr lang="de-AT" sz="19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8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0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0581E-A955-383F-E620-E23E34D8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193"/>
            <a:ext cx="10515600" cy="1325563"/>
          </a:xfrm>
        </p:spPr>
        <p:txBody>
          <a:bodyPr>
            <a:noAutofit/>
          </a:bodyPr>
          <a:lstStyle/>
          <a:p>
            <a:r>
              <a:rPr lang="de-AT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Bindung bildet das Fundament für Urvertrauen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CD3CD8-8BE6-4F17-7AF9-4CEC5B84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455988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Wirkt ein Leben lang und beeinflusst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Beziehungsgestaltung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Umgang mit Stress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Emotionale Offenheit um Neues zu lernen oder uns auf andere einzulassen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3066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DE7F4-8371-D3B1-B919-E2EC7031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635"/>
          </a:xfrm>
        </p:spPr>
        <p:txBody>
          <a:bodyPr>
            <a:normAutofit fontScale="90000"/>
          </a:bodyPr>
          <a:lstStyle/>
          <a:p>
            <a:br>
              <a:rPr lang="de-AT" sz="3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3600" b="1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Ainsworth</a:t>
            </a:r>
            <a:r>
              <a:rPr lang="de-AT" sz="36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unterschied vier grundlegende Bindungstypen</a:t>
            </a:r>
            <a:br>
              <a:rPr lang="de-AT" sz="4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3B9346-9674-1E3D-1A94-EB42C97B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5761"/>
            <a:ext cx="10515600" cy="563921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AT" sz="18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Sichere Bindung</a:t>
            </a:r>
            <a:b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Das Kind vertraut darauf, dass Hilfe da ist, wenn es sie braucht.</a:t>
            </a:r>
            <a:b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→ Es kann neugierig und ausgeglichen die Welt erkunden.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AT" sz="18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Unsicher-vermeidende Bindung</a:t>
            </a:r>
            <a:b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Das Kind hat gelernt: Nähe ist nicht zuverlässig.</a:t>
            </a:r>
            <a:b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→ Es vermeidet emotionale Abhängigkeit, wirkt selbstständig, </a:t>
            </a:r>
            <a:r>
              <a:rPr lang="de-A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ist aber </a:t>
            </a:r>
            <a: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innerlich gestresst.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AT" sz="18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Unsicher-ambivalente Bindung</a:t>
            </a:r>
            <a:b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Das Kind erlebt die Bezugsperson als unberechenbar.</a:t>
            </a:r>
            <a:b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→ Es klammert oder reagiert übermäßig auf Trennung.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AT" sz="18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Desorganisierte Bindung</a:t>
            </a:r>
            <a:b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Oft Folge traumatischer Erfahrungen.</a:t>
            </a:r>
            <a:b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→ Das Kind zeigt widersprüchliches, ängstliches Verhalten.</a:t>
            </a:r>
            <a:endParaRPr lang="de-A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de-A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Diese Muster sind keine Etiketten, sondern Beschreibungen von Strategien, wie Kinder auf die Erfahrungen mit Erwachsenen reagieren.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de-A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de-A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35991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7B8DF-CDBA-FFF3-DEDB-00570072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br>
              <a:rPr lang="de-AT" sz="4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4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Bindung ist mehr als Nähe</a:t>
            </a:r>
            <a:br>
              <a:rPr lang="de-AT" sz="4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50EEB6-3E90-7C38-44C6-C62CCF545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050"/>
            <a:ext cx="10515600" cy="529590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Bindung ist das Gefühl von </a:t>
            </a:r>
            <a:r>
              <a:rPr lang="de-AT" sz="45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Sicherheit</a:t>
            </a: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und nicht nur Zärtlichkeit, Körperkontakt, Umarmungen oder das Kuscheln zwischen Eltern und Kind.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Man kann körperlich nah und dennoch emotional fern sein</a:t>
            </a:r>
            <a:r>
              <a:rPr lang="de-AT" sz="45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-  </a:t>
            </a: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sich</a:t>
            </a:r>
            <a:r>
              <a:rPr lang="de-AT" sz="45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unsicher oder unverstanden</a:t>
            </a: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fühlen.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Man kann räumlich getrennt aber innerlich verbunden sein -  sich innerlich </a:t>
            </a:r>
            <a:r>
              <a:rPr lang="de-AT" sz="45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tief verbunden</a:t>
            </a: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wissen.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Beispiele: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Ein Kind sitzt beim Frühstück etwas abseits, eine Pädagogin bemerkt das, geht kurz vorbei, legt eine Hand auf die Schulter, lächelt und sagt:</a:t>
            </a:r>
            <a:b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„Ich </a:t>
            </a:r>
            <a:r>
              <a:rPr lang="de-AT" sz="45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seh</a:t>
            </a: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’ dich, schön, dass du da bist. Wenn du soweit bist, komm rüber zu uns.“</a:t>
            </a:r>
            <a:b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→ Kein großes Gespräch, kein Kuscheln – aber </a:t>
            </a:r>
            <a:r>
              <a:rPr lang="de-AT" sz="45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emotionale Präsenz</a:t>
            </a: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Das Kind fühlt sich gesehen.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Ein Säugling, der weint und eine Bezugsperson, die liebevoll reagiert – das schafft </a:t>
            </a:r>
            <a:r>
              <a:rPr lang="de-AT" sz="45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Vertrauen</a:t>
            </a: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Ein Kind, das Fehler machen darf, ohne Angst vor Ablehnung – das erfährt </a:t>
            </a:r>
            <a:r>
              <a:rPr lang="de-AT" sz="45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Sicherheit</a:t>
            </a: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Ein Jugendlicher, der spürt: „Meine Eltern trauen mir etwas zu“ –  erlebt </a:t>
            </a:r>
            <a:r>
              <a:rPr lang="de-AT" sz="45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Bindung auf Augenhöhe</a:t>
            </a:r>
            <a:r>
              <a:rPr lang="de-AT" sz="4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3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431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56BA9-6D25-E6FD-4AC8-B3C0998B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Woran erkennt man Bindung im Alltag?</a:t>
            </a:r>
            <a:endParaRPr lang="de-AT" dirty="0"/>
          </a:p>
        </p:txBody>
      </p:sp>
      <p:pic>
        <p:nvPicPr>
          <p:cNvPr id="4" name="Picture 4" descr="Baum des Lebens Clipart, PNG sofortiger Download Datei, Aquarell Baum, digitales Design für Crafting Bild 1">
            <a:extLst>
              <a:ext uri="{FF2B5EF4-FFF2-40B4-BE49-F238E27FC236}">
                <a16:creationId xmlns:a16="http://schemas.microsoft.com/office/drawing/2014/main" id="{5D9D807D-D30B-0200-C7EB-01FC1B34E5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57" y="1825625"/>
            <a:ext cx="544088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544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FFEFB0E9266B4A9A460C14BD9B5C43" ma:contentTypeVersion="1" ma:contentTypeDescription="Create a new document." ma:contentTypeScope="" ma:versionID="21a1c9dca43f0f07166bbe958ab4ac85">
  <xsd:schema xmlns:xsd="http://www.w3.org/2001/XMLSchema" xmlns:xs="http://www.w3.org/2001/XMLSchema" xmlns:p="http://schemas.microsoft.com/office/2006/metadata/properties" xmlns:ns3="dc737e02-c70a-4c11-861e-99e5da6018a3" targetNamespace="http://schemas.microsoft.com/office/2006/metadata/properties" ma:root="true" ma:fieldsID="042490091122e1cda1dd3aa005178ea1" ns3:_="">
    <xsd:import namespace="dc737e02-c70a-4c11-861e-99e5da6018a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37e02-c70a-4c11-861e-99e5da6018a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7991C1-4F79-4F86-87A2-DB9C6EB6BA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966972-5BB2-4681-A62F-5E9C52D8274D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dc737e02-c70a-4c11-861e-99e5da6018a3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D41835D-EA59-4766-BD90-8FDD0355D8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737e02-c70a-4c11-861e-99e5da6018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2114</Words>
  <Application>Microsoft Office PowerPoint</Application>
  <PresentationFormat>Breitbild</PresentationFormat>
  <Paragraphs>242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Calibri Light</vt:lpstr>
      <vt:lpstr>Symbol</vt:lpstr>
      <vt:lpstr>Times New Roman</vt:lpstr>
      <vt:lpstr>Office</vt:lpstr>
      <vt:lpstr>Bindung ist mehr als Nähe  Chancen erkennen, Wege eröffnen </vt:lpstr>
      <vt:lpstr>Was fällt ihnen spontan zum Wort Bindung ein?</vt:lpstr>
      <vt:lpstr>Was fällt ihnen spontan zum Wort Bindung ein?</vt:lpstr>
      <vt:lpstr>Ziele des Vortrags</vt:lpstr>
      <vt:lpstr>Was ist Bindung? </vt:lpstr>
      <vt:lpstr>Bindung bildet das Fundament für Urvertrauen</vt:lpstr>
      <vt:lpstr> Ainsworth unterschied vier grundlegende Bindungstypen </vt:lpstr>
      <vt:lpstr> Bindung ist mehr als Nähe </vt:lpstr>
      <vt:lpstr>Woran erkennt man Bindung im Alltag?</vt:lpstr>
      <vt:lpstr>Woran erkennt man Bindung im Alltag?</vt:lpstr>
      <vt:lpstr>Chancen für Kinder</vt:lpstr>
      <vt:lpstr>Chancen für Erwachsene</vt:lpstr>
      <vt:lpstr>Chancen für Bildungseinrichtungen</vt:lpstr>
      <vt:lpstr>  Wege eröffnen, um Bindung bewusst zu fördern   </vt:lpstr>
      <vt:lpstr> Feinfühligkeit entwickeln </vt:lpstr>
      <vt:lpstr>Verlässlichkeit zeigen</vt:lpstr>
      <vt:lpstr>Autonomie zulassen</vt:lpstr>
      <vt:lpstr>Reflexion fördern</vt:lpstr>
      <vt:lpstr>Beziehung vor Erziehung stellen</vt:lpstr>
      <vt:lpstr>Reflexionsimpuls</vt:lpstr>
      <vt:lpstr>Reflexionsimpuls</vt:lpstr>
      <vt:lpstr>Bindungsstörungen</vt:lpstr>
      <vt:lpstr>Mögliche Auswirkungen negativ erlebter Bindung in der Kindheit </vt:lpstr>
      <vt:lpstr> Wege eröffnen </vt:lpstr>
      <vt:lpstr> Erste Schritte – Erkennung &amp; Einschätzung </vt:lpstr>
      <vt:lpstr>Pädagogische Maßnahmen für Fachkräfte  </vt:lpstr>
      <vt:lpstr>Pädagogische Maßnahmen für Fachkräfte</vt:lpstr>
      <vt:lpstr>Pädagogische Maßnahmen für Fachkräfte</vt:lpstr>
      <vt:lpstr>Bindung ist mehr als Nähe – sie ist der Weg zu innerer Stärke, zu Vertrauen und zu echter Beziehung </vt:lpstr>
      <vt:lpstr>Vielen Dank für Ihre Aufmerksamkeit </vt:lpstr>
      <vt:lpstr>Geheimnis ausgeglichener Kinder </vt:lpstr>
      <vt:lpstr>Geheimnis ausgeglichener Kinder </vt:lpstr>
      <vt:lpstr>Geheimnis ausgeglichener Kinder </vt:lpstr>
    </vt:vector>
  </TitlesOfParts>
  <Company>NOE Landesgesundheitsagentur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Bindung ist mehr als Nähe – Chancen erkennen, Wege eröffnen</dc:title>
  <dc:creator>Wagner-Simhandl Sabine, UK St. Pölten</dc:creator>
  <cp:lastModifiedBy>Pröglhöf Bettina (GS5)</cp:lastModifiedBy>
  <cp:revision>90</cp:revision>
  <cp:lastPrinted>2025-11-03T17:39:37Z</cp:lastPrinted>
  <dcterms:created xsi:type="dcterms:W3CDTF">2025-10-29T11:09:54Z</dcterms:created>
  <dcterms:modified xsi:type="dcterms:W3CDTF">2025-11-12T13:17:44Z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0x0101009BFFEFB0E9266B4A9A460C14BD9B5C43</vt:lpwstr>
  </property>
</Properties>
</file>