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380" r:id="rId3"/>
    <p:sldId id="361" r:id="rId4"/>
    <p:sldId id="382" r:id="rId5"/>
    <p:sldId id="381" r:id="rId6"/>
    <p:sldId id="385" r:id="rId7"/>
    <p:sldId id="384" r:id="rId8"/>
    <p:sldId id="392" r:id="rId9"/>
    <p:sldId id="386" r:id="rId10"/>
    <p:sldId id="387" r:id="rId11"/>
    <p:sldId id="388" r:id="rId12"/>
    <p:sldId id="389" r:id="rId13"/>
    <p:sldId id="390" r:id="rId14"/>
    <p:sldId id="394" r:id="rId15"/>
    <p:sldId id="393" r:id="rId16"/>
    <p:sldId id="391" r:id="rId17"/>
    <p:sldId id="403" r:id="rId18"/>
    <p:sldId id="383" r:id="rId19"/>
    <p:sldId id="401" r:id="rId20"/>
    <p:sldId id="379" r:id="rId21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enik-Lackner Uta (GS7)" initials="KU(" lastIdx="6" clrIdx="0">
    <p:extLst>
      <p:ext uri="{19B8F6BF-5375-455C-9EA6-DF929625EA0E}">
        <p15:presenceInfo xmlns:p15="http://schemas.microsoft.com/office/powerpoint/2012/main" userId="Kamenik-Lackner Uta (GS7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3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BDC05DD-01E4-4794-A7A3-8168315275D6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E2C22400-799C-4057-A96E-2C6CF93A68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205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8830" cy="493315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7" y="3"/>
            <a:ext cx="2918830" cy="493315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r">
              <a:defRPr sz="1200"/>
            </a:lvl1pPr>
          </a:lstStyle>
          <a:p>
            <a:fld id="{022EB7B3-4256-4FCF-950D-ED2F9AB87D4D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5" tIns="45363" rIns="90725" bIns="4536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725" tIns="45363" rIns="90725" bIns="4536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3315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7" y="9371288"/>
            <a:ext cx="2918830" cy="493315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r">
              <a:defRPr sz="1200"/>
            </a:lvl1pPr>
          </a:lstStyle>
          <a:p>
            <a:fld id="{038723CD-141D-4128-8CA1-635D3043CD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81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723CD-141D-4128-8CA1-635D3043CD6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491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76256" y="6446837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tangle 4"/>
          <p:cNvSpPr/>
          <p:nvPr userDrawn="1"/>
        </p:nvSpPr>
        <p:spPr>
          <a:xfrm>
            <a:off x="-1" y="0"/>
            <a:ext cx="9140825" cy="4572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9220" y="41684"/>
            <a:ext cx="413335" cy="3738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NewWindow('p.php?t=Notruftelefon+des+N%D6+Hilfswerks&amp;p=http://niederoesterreich.hilfswerk.at/upload/bilder/14494/web/lsp.jpg','','width=840,height=777,scrollbars,resizable')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6D34A-5060-454D-B229-15603B97F59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 dirty="0"/>
          </a:p>
        </p:txBody>
      </p:sp>
      <p:sp>
        <p:nvSpPr>
          <p:cNvPr id="4100" name="WordArt 2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6697662" cy="4392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pt-BR" sz="4800" kern="1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Impact" panose="020B0806030902050204" pitchFamily="34" charset="0"/>
              </a:rPr>
              <a:t>H e r z l i c h</a:t>
            </a:r>
          </a:p>
          <a:p>
            <a:pPr algn="ctr"/>
            <a:endParaRPr lang="pt-BR" sz="4800" kern="10">
              <a:ln w="9525">
                <a:round/>
                <a:headEnd/>
                <a:tailEnd/>
              </a:ln>
              <a:solidFill>
                <a:srgbClr val="0000FF">
                  <a:alpha val="59999"/>
                </a:srgbClr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4800" kern="1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Impact" panose="020B0806030902050204" pitchFamily="34" charset="0"/>
              </a:rPr>
              <a:t>W i l l k o m m e n</a:t>
            </a:r>
            <a:endParaRPr lang="de-AT" sz="4800" kern="10">
              <a:ln w="9525">
                <a:round/>
                <a:headEnd/>
                <a:tailEnd/>
              </a:ln>
              <a:solidFill>
                <a:srgbClr val="0000FF">
                  <a:alpha val="59999"/>
                </a:srgbClr>
              </a:solidFill>
              <a:latin typeface="Impact" panose="020B0806030902050204" pitchFamily="34" charset="0"/>
            </a:endParaRP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16FDE13-8C08-FD78-FFE4-41CEB3552242}"/>
              </a:ext>
            </a:extLst>
          </p:cNvPr>
          <p:cNvSpPr txBox="1">
            <a:spLocks/>
          </p:cNvSpPr>
          <p:nvPr/>
        </p:nvSpPr>
        <p:spPr>
          <a:xfrm>
            <a:off x="2339752" y="5744351"/>
            <a:ext cx="5545137" cy="692696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400" dirty="0"/>
              <a:t>Gerhard Heilig MBA, </a:t>
            </a:r>
            <a:r>
              <a:rPr lang="de-DE" altLang="de-DE" sz="1400" dirty="0" smtClean="0"/>
              <a:t>NÖ </a:t>
            </a:r>
            <a:r>
              <a:rPr lang="de-DE" altLang="de-DE" sz="1400" dirty="0"/>
              <a:t>Pflegehotline, </a:t>
            </a:r>
            <a:r>
              <a:rPr lang="de-DE" altLang="de-DE" sz="1400" dirty="0" smtClean="0"/>
              <a:t>Oktober </a:t>
            </a:r>
            <a:r>
              <a:rPr lang="de-DE" altLang="de-DE" sz="1400" dirty="0"/>
              <a:t>2024,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400" dirty="0"/>
              <a:t>Vortrag bei „Senioren, Sicherheit im Alter“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1CB26D-FFD9-46D5-1AC4-91BF1C43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37E868-8AB4-99B8-129B-E146E4704CB7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260648"/>
            <a:ext cx="7499350" cy="935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4000" u="sng" dirty="0">
                <a:latin typeface="Times New Roman" panose="02020603050405020304" pitchFamily="18" charset="0"/>
              </a:rPr>
              <a:t>Förderstellen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83E0CC3-E704-08C5-6B88-C002B2E72B0D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556792"/>
            <a:ext cx="8135938" cy="4824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u="sng" dirty="0">
                <a:solidFill>
                  <a:schemeClr val="tx1"/>
                </a:solidFill>
              </a:rPr>
              <a:t>Sozialministeriumservice</a:t>
            </a:r>
            <a:r>
              <a:rPr lang="de-DE" altLang="de-DE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für das gesamte </a:t>
            </a:r>
            <a:r>
              <a:rPr lang="de-AT" altLang="de-DE" b="1" dirty="0">
                <a:solidFill>
                  <a:schemeClr val="tx1"/>
                </a:solidFill>
                <a:highlight>
                  <a:srgbClr val="FFFF00"/>
                </a:highlight>
              </a:rPr>
              <a:t>Bundesgebiet</a:t>
            </a:r>
          </a:p>
          <a:p>
            <a:pPr marL="9144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ab </a:t>
            </a:r>
            <a:r>
              <a:rPr lang="de-DE" altLang="de-DE" dirty="0" err="1">
                <a:solidFill>
                  <a:schemeClr val="tx1"/>
                </a:solidFill>
              </a:rPr>
              <a:t>Pfl</a:t>
            </a:r>
            <a:r>
              <a:rPr lang="de-DE" altLang="de-DE" dirty="0" smtClean="0">
                <a:solidFill>
                  <a:schemeClr val="tx1"/>
                </a:solidFill>
              </a:rPr>
              <a:t>. Stufe </a:t>
            </a:r>
            <a:r>
              <a:rPr lang="de-DE" altLang="de-DE" dirty="0">
                <a:solidFill>
                  <a:schemeClr val="tx1"/>
                </a:solidFill>
              </a:rPr>
              <a:t>3</a:t>
            </a:r>
            <a:endParaRPr lang="de-AT" altLang="de-DE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de-DE" altLang="de-DE" sz="16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75000"/>
              </a:spcBef>
            </a:pPr>
            <a:endParaRPr lang="de-AT" altLang="de-DE" u="sng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de-AT" altLang="de-DE" u="sng" dirty="0">
                <a:solidFill>
                  <a:schemeClr val="tx1"/>
                </a:solidFill>
              </a:rPr>
              <a:t>Amt der NÖ Landesregierung</a:t>
            </a:r>
            <a:r>
              <a:rPr lang="de-AT" altLang="de-DE" dirty="0">
                <a:solidFill>
                  <a:schemeClr val="tx1"/>
                </a:solidFill>
              </a:rPr>
              <a:t>, Abt. </a:t>
            </a:r>
            <a:r>
              <a:rPr lang="de-AT" altLang="de-DE" dirty="0" smtClean="0">
                <a:solidFill>
                  <a:schemeClr val="tx1"/>
                </a:solidFill>
              </a:rPr>
              <a:t>GS5</a:t>
            </a:r>
            <a:endParaRPr lang="de-DE" altLang="de-DE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nur für Personen mit Hauptwohnsitz in </a:t>
            </a:r>
            <a:r>
              <a:rPr lang="de-AT" altLang="de-DE" b="1" dirty="0">
                <a:solidFill>
                  <a:schemeClr val="tx1"/>
                </a:solidFill>
                <a:highlight>
                  <a:srgbClr val="FFFF00"/>
                </a:highlight>
              </a:rPr>
              <a:t>NÖ</a:t>
            </a:r>
          </a:p>
          <a:p>
            <a:pPr marL="914400" lvl="1" indent="-457200" algn="l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nur für </a:t>
            </a:r>
            <a:r>
              <a:rPr lang="de-DE" altLang="de-DE" dirty="0" err="1">
                <a:solidFill>
                  <a:schemeClr val="tx1"/>
                </a:solidFill>
              </a:rPr>
              <a:t>Pfl</a:t>
            </a:r>
            <a:r>
              <a:rPr lang="de-DE" altLang="de-DE" dirty="0" smtClean="0">
                <a:solidFill>
                  <a:schemeClr val="tx1"/>
                </a:solidFill>
              </a:rPr>
              <a:t>. Stufe </a:t>
            </a:r>
            <a:r>
              <a:rPr lang="de-DE" altLang="de-DE" dirty="0">
                <a:solidFill>
                  <a:schemeClr val="tx1"/>
                </a:solidFill>
              </a:rPr>
              <a:t>1 </a:t>
            </a:r>
            <a:r>
              <a:rPr lang="de-DE" altLang="de-DE" dirty="0" smtClean="0">
                <a:solidFill>
                  <a:schemeClr val="tx1"/>
                </a:solidFill>
              </a:rPr>
              <a:t>u. </a:t>
            </a:r>
            <a:r>
              <a:rPr lang="de-DE" altLang="de-DE" dirty="0">
                <a:solidFill>
                  <a:schemeClr val="tx1"/>
                </a:solidFill>
              </a:rPr>
              <a:t>2 </a:t>
            </a:r>
            <a:r>
              <a:rPr lang="de-DE" altLang="de-DE" dirty="0" smtClean="0">
                <a:solidFill>
                  <a:schemeClr val="tx1"/>
                </a:solidFill>
              </a:rPr>
              <a:t>(„</a:t>
            </a:r>
            <a:r>
              <a:rPr lang="de-DE" altLang="de-DE" b="1" dirty="0">
                <a:solidFill>
                  <a:schemeClr val="tx1"/>
                </a:solidFill>
              </a:rPr>
              <a:t>Demenz</a:t>
            </a:r>
            <a:r>
              <a:rPr lang="de-DE" altLang="de-DE" dirty="0">
                <a:solidFill>
                  <a:schemeClr val="tx1"/>
                </a:solidFill>
              </a:rPr>
              <a:t>“)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57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DE3C7D-DB30-4403-9912-BBA4C31C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8A6A15-9D3C-FCFC-010E-9AF85CC40BF0}"/>
              </a:ext>
            </a:extLst>
          </p:cNvPr>
          <p:cNvSpPr txBox="1">
            <a:spLocks noChangeArrowheads="1"/>
          </p:cNvSpPr>
          <p:nvPr/>
        </p:nvSpPr>
        <p:spPr>
          <a:xfrm>
            <a:off x="107506" y="448941"/>
            <a:ext cx="3888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Notruftelefon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5CEB97-9DC7-39E7-FBDC-0E0021DB9034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2953071"/>
            <a:ext cx="6444928" cy="345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5000"/>
              </a:lnSpc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Anbieter: mobilen Dienste</a:t>
            </a:r>
          </a:p>
          <a:p>
            <a:pPr lvl="1" algn="l">
              <a:lnSpc>
                <a:spcPct val="135000"/>
              </a:lnSpc>
              <a:buFontTx/>
              <a:buNone/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(Caritas, </a:t>
            </a:r>
            <a:r>
              <a:rPr lang="de-AT" altLang="de-DE" sz="2400" dirty="0" smtClean="0">
                <a:solidFill>
                  <a:schemeClr val="tx1"/>
                </a:solidFill>
              </a:rPr>
              <a:t>Hilfswerk</a:t>
            </a:r>
            <a:r>
              <a:rPr lang="de-AT" altLang="de-DE" sz="2400" dirty="0">
                <a:solidFill>
                  <a:schemeClr val="tx1"/>
                </a:solidFill>
              </a:rPr>
              <a:t>, </a:t>
            </a:r>
            <a:r>
              <a:rPr lang="de-AT" altLang="de-DE" sz="2400" dirty="0" smtClean="0">
                <a:solidFill>
                  <a:schemeClr val="tx1"/>
                </a:solidFill>
              </a:rPr>
              <a:t>Rotes </a:t>
            </a:r>
            <a:r>
              <a:rPr lang="de-AT" altLang="de-DE" sz="2400" dirty="0">
                <a:solidFill>
                  <a:schemeClr val="tx1"/>
                </a:solidFill>
              </a:rPr>
              <a:t>Kreuz, </a:t>
            </a:r>
            <a:r>
              <a:rPr lang="de-AT" altLang="de-DE" sz="2400" dirty="0" smtClean="0">
                <a:solidFill>
                  <a:schemeClr val="tx1"/>
                </a:solidFill>
              </a:rPr>
              <a:t>Volkshilfe</a:t>
            </a:r>
            <a:r>
              <a:rPr lang="de-AT" altLang="de-DE" sz="2400" dirty="0">
                <a:solidFill>
                  <a:schemeClr val="tx1"/>
                </a:solidFill>
              </a:rPr>
              <a:t>)</a:t>
            </a:r>
          </a:p>
          <a:p>
            <a:pPr lvl="1" algn="l">
              <a:lnSpc>
                <a:spcPct val="135000"/>
              </a:lnSpc>
              <a:defRPr/>
            </a:pPr>
            <a:endParaRPr lang="de-AT" altLang="de-DE" sz="2400" dirty="0">
              <a:solidFill>
                <a:schemeClr val="tx1"/>
              </a:solidFill>
            </a:endParaRPr>
          </a:p>
          <a:p>
            <a:pPr algn="l">
              <a:lnSpc>
                <a:spcPct val="135000"/>
              </a:lnSpc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Mietkostenzuschuss durch Land NÖ</a:t>
            </a:r>
          </a:p>
          <a:p>
            <a:pPr algn="l">
              <a:lnSpc>
                <a:spcPct val="135000"/>
              </a:lnSpc>
              <a:defRPr/>
            </a:pPr>
            <a:endParaRPr lang="de-AT" altLang="de-DE" sz="2400" dirty="0">
              <a:solidFill>
                <a:schemeClr val="tx1"/>
              </a:solidFill>
            </a:endParaRPr>
          </a:p>
          <a:p>
            <a:pPr algn="l">
              <a:lnSpc>
                <a:spcPct val="135000"/>
              </a:lnSpc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Antragstellung beim jeweiligen Anbieter!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CFA0F2-5BF7-0A3F-2B13-142DE18F3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37" t="-29" r="24138" b="11090"/>
          <a:stretch/>
        </p:blipFill>
        <p:spPr>
          <a:xfrm>
            <a:off x="3995938" y="685253"/>
            <a:ext cx="1660750" cy="2043956"/>
          </a:xfrm>
          <a:prstGeom prst="rect">
            <a:avLst/>
          </a:prstGeom>
        </p:spPr>
      </p:pic>
      <p:pic>
        <p:nvPicPr>
          <p:cNvPr id="8" name="Picture 4" descr="Notruftelefon des NÖ Hilfswerks">
            <a:hlinkClick r:id="rId3"/>
            <a:extLst>
              <a:ext uri="{FF2B5EF4-FFF2-40B4-BE49-F238E27FC236}">
                <a16:creationId xmlns:a16="http://schemas.microsoft.com/office/drawing/2014/main" id="{B9BBD5B9-4A2A-2694-8D85-A2CBCF0B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15" y="504799"/>
            <a:ext cx="28069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32F7C2-973A-023C-DEDB-0A09C8E4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8B547E-1533-48A8-4D07-D2014B89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5" y="839886"/>
            <a:ext cx="88328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u="sng" dirty="0"/>
              <a:t>Sozialer Alltagsbegleiter</a:t>
            </a:r>
            <a:endParaRPr lang="de-AT" altLang="de-DE" sz="3600" u="sng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0FFDC11-708B-CC66-6748-76DA4D8BE6F6}"/>
              </a:ext>
            </a:extLst>
          </p:cNvPr>
          <p:cNvSpPr txBox="1">
            <a:spLocks/>
          </p:cNvSpPr>
          <p:nvPr/>
        </p:nvSpPr>
        <p:spPr>
          <a:xfrm>
            <a:off x="121295" y="2359668"/>
            <a:ext cx="883285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Ziel: Betreuung zu Hause, </a:t>
            </a:r>
            <a:r>
              <a:rPr lang="de-AT" altLang="de-DE" dirty="0" smtClean="0">
                <a:solidFill>
                  <a:schemeClr val="tx1"/>
                </a:solidFill>
              </a:rPr>
              <a:t>Gesellschafterfunktion</a:t>
            </a:r>
            <a:endParaRPr lang="de-AT" altLang="de-DE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keine Pflegetätigkeiten</a:t>
            </a: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Vermittlung über die mobilen Dienste</a:t>
            </a:r>
          </a:p>
        </p:txBody>
      </p:sp>
    </p:spTree>
    <p:extLst>
      <p:ext uri="{BB962C8B-B14F-4D97-AF65-F5344CB8AC3E}">
        <p14:creationId xmlns:p14="http://schemas.microsoft.com/office/powerpoint/2010/main" val="28197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B9527B-1D92-BA9C-1DD7-B0D51345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3209E4-E5F7-1CA9-4E5F-6AECDB45169A}"/>
              </a:ext>
            </a:extLst>
          </p:cNvPr>
          <p:cNvSpPr txBox="1">
            <a:spLocks noChangeArrowheads="1"/>
          </p:cNvSpPr>
          <p:nvPr/>
        </p:nvSpPr>
        <p:spPr>
          <a:xfrm>
            <a:off x="284097" y="332656"/>
            <a:ext cx="424815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200" u="sng" dirty="0"/>
              <a:t>„Pflegeangebote“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7A9C3BB-2DA8-C40E-DD37-9855FF60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29" y="1052736"/>
            <a:ext cx="42481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altLang="de-DE" sz="2600" kern="0" dirty="0">
                <a:solidFill>
                  <a:schemeClr val="tx1"/>
                </a:solidFill>
              </a:rPr>
              <a:t>in NÖ Pflegeeinrichtungen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B925643-0663-663E-D1C1-840F17C10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96824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44FD28B-6046-3F52-B3A6-7F39CB2416B9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2348880"/>
            <a:ext cx="8402637" cy="4176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35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sz="2800" u="sng" dirty="0">
                <a:solidFill>
                  <a:schemeClr val="tx1"/>
                </a:solidFill>
              </a:rPr>
              <a:t>Tagespflege</a:t>
            </a: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r>
              <a:rPr lang="de-AT" altLang="de-DE" sz="2000" dirty="0">
                <a:solidFill>
                  <a:schemeClr val="tx1"/>
                </a:solidFill>
              </a:rPr>
              <a:t>in </a:t>
            </a:r>
            <a:r>
              <a:rPr lang="de-AT" altLang="de-DE" sz="2000" dirty="0" smtClean="0">
                <a:solidFill>
                  <a:schemeClr val="tx1"/>
                </a:solidFill>
              </a:rPr>
              <a:t>PBZ/Pflegeheimen (</a:t>
            </a:r>
            <a:r>
              <a:rPr lang="de-AT" altLang="de-DE" sz="2000" dirty="0">
                <a:solidFill>
                  <a:schemeClr val="tx1"/>
                </a:solidFill>
              </a:rPr>
              <a:t>Kosten: ca. 98,-- abzgl. Förderung)</a:t>
            </a: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endParaRPr lang="de-AT" altLang="de-DE" sz="1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35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sz="2800" u="sng" dirty="0">
                <a:solidFill>
                  <a:schemeClr val="tx1"/>
                </a:solidFill>
              </a:rPr>
              <a:t>Kurzzeitpflege</a:t>
            </a: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r>
              <a:rPr lang="de-AT" altLang="de-DE" sz="2000" dirty="0">
                <a:solidFill>
                  <a:schemeClr val="tx1"/>
                </a:solidFill>
              </a:rPr>
              <a:t>für max. 6 Wochen </a:t>
            </a: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endParaRPr lang="de-AT" altLang="de-DE" sz="1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35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sz="2800" u="sng" dirty="0">
                <a:solidFill>
                  <a:schemeClr val="tx1"/>
                </a:solidFill>
              </a:rPr>
              <a:t>Übergangspflege</a:t>
            </a:r>
            <a:r>
              <a:rPr lang="de-AT" altLang="de-DE" sz="2800" dirty="0">
                <a:solidFill>
                  <a:schemeClr val="tx1"/>
                </a:solidFill>
              </a:rPr>
              <a:t>            </a:t>
            </a:r>
            <a:endParaRPr lang="de-AT" altLang="de-DE" sz="2600" u="sng" dirty="0">
              <a:solidFill>
                <a:schemeClr val="tx1"/>
              </a:solidFill>
            </a:endParaRPr>
          </a:p>
          <a:p>
            <a:pPr lvl="1" algn="l">
              <a:spcBef>
                <a:spcPct val="35000"/>
              </a:spcBef>
              <a:defRPr/>
            </a:pPr>
            <a:r>
              <a:rPr lang="de-AT" altLang="de-DE" sz="2400" dirty="0" smtClean="0">
                <a:solidFill>
                  <a:schemeClr val="tx1"/>
                </a:solidFill>
              </a:rPr>
              <a:t>	(</a:t>
            </a:r>
            <a:r>
              <a:rPr lang="de-AT" altLang="de-DE" sz="2000" dirty="0">
                <a:solidFill>
                  <a:schemeClr val="tx1"/>
                </a:solidFill>
              </a:rPr>
              <a:t>bis max. 3 Monate </a:t>
            </a:r>
            <a:r>
              <a:rPr lang="de-AT" altLang="de-DE" sz="2000" dirty="0" smtClean="0">
                <a:solidFill>
                  <a:schemeClr val="tx1"/>
                </a:solidFill>
              </a:rPr>
              <a:t>- </a:t>
            </a:r>
            <a:r>
              <a:rPr lang="de-AT" altLang="de-DE" sz="2000" dirty="0">
                <a:solidFill>
                  <a:schemeClr val="tx1"/>
                </a:solidFill>
              </a:rPr>
              <a:t>danach Entlassung nach Hause)</a:t>
            </a: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endParaRPr lang="de-AT" altLang="de-DE" sz="20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35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sz="2800" u="sng" dirty="0">
                <a:solidFill>
                  <a:schemeClr val="tx1"/>
                </a:solidFill>
              </a:rPr>
              <a:t>Langzeitpflege</a:t>
            </a:r>
          </a:p>
        </p:txBody>
      </p:sp>
    </p:spTree>
    <p:extLst>
      <p:ext uri="{BB962C8B-B14F-4D97-AF65-F5344CB8AC3E}">
        <p14:creationId xmlns:p14="http://schemas.microsoft.com/office/powerpoint/2010/main" val="19042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672016-1E95-894D-98F2-45F887CF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FFDE2A-92FF-AEFA-A6CB-E9ABED4F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53009"/>
            <a:ext cx="88328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u="sng" dirty="0"/>
              <a:t>NÖ Demenzhotline</a:t>
            </a:r>
            <a:endParaRPr lang="de-AT" altLang="de-DE" sz="3600" u="sng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65450DE-F259-E393-BD38-79C41EFD411D}"/>
              </a:ext>
            </a:extLst>
          </p:cNvPr>
          <p:cNvSpPr txBox="1">
            <a:spLocks/>
          </p:cNvSpPr>
          <p:nvPr/>
        </p:nvSpPr>
        <p:spPr>
          <a:xfrm>
            <a:off x="539552" y="1227621"/>
            <a:ext cx="7104062" cy="148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altLang="de-DE" sz="2500" dirty="0">
                <a:solidFill>
                  <a:schemeClr val="tx1"/>
                </a:solidFill>
              </a:rPr>
              <a:t>Tel. Nr. DHL: </a:t>
            </a:r>
            <a:r>
              <a:rPr lang="de-DE" altLang="de-DE" sz="2500" dirty="0" smtClean="0">
                <a:solidFill>
                  <a:schemeClr val="tx1"/>
                </a:solidFill>
              </a:rPr>
              <a:t>0800 </a:t>
            </a:r>
            <a:r>
              <a:rPr lang="de-DE" altLang="de-DE" sz="2500" dirty="0">
                <a:solidFill>
                  <a:schemeClr val="tx1"/>
                </a:solidFill>
              </a:rPr>
              <a:t>700 300</a:t>
            </a:r>
          </a:p>
          <a:p>
            <a:pPr algn="l">
              <a:lnSpc>
                <a:spcPct val="150000"/>
              </a:lnSpc>
            </a:pPr>
            <a:r>
              <a:rPr lang="de-DE" altLang="de-DE" sz="2500" dirty="0">
                <a:solidFill>
                  <a:schemeClr val="tx1"/>
                </a:solidFill>
              </a:rPr>
              <a:t>Homepage: </a:t>
            </a:r>
            <a:r>
              <a:rPr lang="de-DE" altLang="de-DE" sz="2500" dirty="0" smtClean="0">
                <a:solidFill>
                  <a:schemeClr val="tx1"/>
                </a:solidFill>
              </a:rPr>
              <a:t>www.demenzservicenoe.at</a:t>
            </a:r>
            <a:endParaRPr lang="de-DE" altLang="de-DE" sz="2500" dirty="0">
              <a:solidFill>
                <a:schemeClr val="tx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0A3EA28-1F86-47B3-CAF3-293E8CBC8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18989" r="25169" b="31406"/>
          <a:stretch/>
        </p:blipFill>
        <p:spPr bwMode="auto">
          <a:xfrm>
            <a:off x="191328" y="2791370"/>
            <a:ext cx="8411392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3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58469D-7160-36B3-064D-A9C18718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D150F4-B9BF-21CC-CCBE-966D50160E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63" t="50000" r="46850" b="32963"/>
          <a:stretch/>
        </p:blipFill>
        <p:spPr>
          <a:xfrm rot="21309348">
            <a:off x="325573" y="964982"/>
            <a:ext cx="8492854" cy="210919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C4762C8-42E0-80AE-DA20-9721D8D657DB}"/>
              </a:ext>
            </a:extLst>
          </p:cNvPr>
          <p:cNvSpPr txBox="1">
            <a:spLocks/>
          </p:cNvSpPr>
          <p:nvPr/>
        </p:nvSpPr>
        <p:spPr>
          <a:xfrm>
            <a:off x="395536" y="4087608"/>
            <a:ext cx="828092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altLang="de-DE" sz="2800" dirty="0">
                <a:solidFill>
                  <a:schemeClr val="tx1"/>
                </a:solidFill>
              </a:rPr>
              <a:t>Hauptwohnsitz NÖ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altLang="de-DE" sz="2800" dirty="0">
                <a:solidFill>
                  <a:schemeClr val="tx1"/>
                </a:solidFill>
              </a:rPr>
              <a:t>ab </a:t>
            </a:r>
            <a:r>
              <a:rPr lang="de-AT" altLang="de-DE" sz="2800" dirty="0" err="1">
                <a:solidFill>
                  <a:schemeClr val="tx1"/>
                </a:solidFill>
              </a:rPr>
              <a:t>Pfl</a:t>
            </a:r>
            <a:r>
              <a:rPr lang="de-AT" altLang="de-DE" sz="2800" dirty="0">
                <a:solidFill>
                  <a:schemeClr val="tx1"/>
                </a:solidFill>
              </a:rPr>
              <a:t>. Stufe 3 </a:t>
            </a:r>
            <a:r>
              <a:rPr lang="de-AT" altLang="de-DE" sz="2800" dirty="0" smtClean="0">
                <a:solidFill>
                  <a:schemeClr val="tx1"/>
                </a:solidFill>
              </a:rPr>
              <a:t>(</a:t>
            </a:r>
            <a:r>
              <a:rPr lang="de-AT" altLang="de-DE" sz="2800" dirty="0">
                <a:solidFill>
                  <a:schemeClr val="tx1"/>
                </a:solidFill>
              </a:rPr>
              <a:t>Ausnahme: Demenz, Kinder)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altLang="de-DE" sz="2800" dirty="0">
                <a:solidFill>
                  <a:schemeClr val="tx1"/>
                </a:solidFill>
              </a:rPr>
              <a:t>Beantragung: </a:t>
            </a:r>
            <a:r>
              <a:rPr lang="de-AT" altLang="de-DE" sz="2800" dirty="0" smtClean="0">
                <a:solidFill>
                  <a:schemeClr val="tx1"/>
                </a:solidFill>
              </a:rPr>
              <a:t>online, </a:t>
            </a:r>
            <a:r>
              <a:rPr lang="de-AT" altLang="de-DE" sz="2800" dirty="0">
                <a:solidFill>
                  <a:schemeClr val="tx1"/>
                </a:solidFill>
              </a:rPr>
              <a:t>(Ausnahme: NÖ Pflegehotline</a:t>
            </a:r>
            <a:r>
              <a:rPr lang="de-AT" altLang="de-DE" sz="2500" dirty="0">
                <a:solidFill>
                  <a:schemeClr val="tx1"/>
                </a:solidFill>
              </a:rPr>
              <a:t>)</a:t>
            </a:r>
          </a:p>
          <a:p>
            <a:pPr algn="l">
              <a:lnSpc>
                <a:spcPct val="150000"/>
              </a:lnSpc>
            </a:pPr>
            <a:endParaRPr lang="de-AT" altLang="de-DE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32F7C2-973A-023C-DEDB-0A09C8E4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5EECBF-8CDC-966E-F2C5-4925F7665C91}"/>
              </a:ext>
            </a:extLst>
          </p:cNvPr>
          <p:cNvSpPr txBox="1">
            <a:spLocks/>
          </p:cNvSpPr>
          <p:nvPr/>
        </p:nvSpPr>
        <p:spPr>
          <a:xfrm>
            <a:off x="683568" y="518801"/>
            <a:ext cx="749935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u="sng" dirty="0"/>
              <a:t>Community Nursing</a:t>
            </a:r>
            <a:endParaRPr lang="de-AT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074F8D-1B72-9C53-A33F-71ADD5C84A32}"/>
              </a:ext>
            </a:extLst>
          </p:cNvPr>
          <p:cNvSpPr txBox="1">
            <a:spLocks/>
          </p:cNvSpPr>
          <p:nvPr/>
        </p:nvSpPr>
        <p:spPr>
          <a:xfrm>
            <a:off x="239944" y="1895406"/>
            <a:ext cx="4193299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u="sng" dirty="0">
                <a:solidFill>
                  <a:schemeClr val="tx1"/>
                </a:solidFill>
              </a:rPr>
              <a:t>Pilotprojekt in Ö.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>
                <a:solidFill>
                  <a:schemeClr val="tx1"/>
                </a:solidFill>
              </a:rPr>
              <a:t>Info – Beratung über: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>
                <a:solidFill>
                  <a:schemeClr val="tx1"/>
                </a:solidFill>
              </a:rPr>
              <a:t>Pflegebereich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>
                <a:solidFill>
                  <a:schemeClr val="tx1"/>
                </a:solidFill>
              </a:rPr>
              <a:t>Sozialbereich</a:t>
            </a:r>
          </a:p>
          <a:p>
            <a:pPr>
              <a:spcBef>
                <a:spcPts val="1200"/>
              </a:spcBef>
            </a:pPr>
            <a:r>
              <a:rPr lang="de-DE" dirty="0">
                <a:solidFill>
                  <a:schemeClr val="tx1"/>
                </a:solidFill>
              </a:rPr>
              <a:t>Präventivmaßnahmen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109C99-5DD4-AD09-C8E7-B01B09FC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487" y="1715725"/>
            <a:ext cx="381929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43F8FC-DBAA-9510-C13D-204AEF72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9989039-4647-2CDC-A0B7-2E07F12E7AA1}"/>
              </a:ext>
            </a:extLst>
          </p:cNvPr>
          <p:cNvSpPr txBox="1">
            <a:spLocks/>
          </p:cNvSpPr>
          <p:nvPr/>
        </p:nvSpPr>
        <p:spPr bwMode="auto">
          <a:xfrm rot="348483">
            <a:off x="250343" y="1484320"/>
            <a:ext cx="2888692" cy="1476152"/>
          </a:xfrm>
          <a:prstGeom prst="rect">
            <a:avLst/>
          </a:prstGeom>
          <a:solidFill>
            <a:srgbClr val="FFFF00">
              <a:lumMod val="20000"/>
              <a:lumOff val="80000"/>
            </a:srgbClr>
          </a:solidFill>
          <a:ln>
            <a:solidFill>
              <a:srgbClr val="003366">
                <a:lumMod val="60000"/>
                <a:lumOff val="40000"/>
              </a:srgb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1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Betreuung</a:t>
            </a:r>
            <a:r>
              <a:rPr kumimoji="0" lang="de-DE" altLang="de-DE" sz="2600" b="0" i="1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/Pflege: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altLang="de-DE" sz="2600" i="1" kern="0" dirty="0">
                <a:solidFill>
                  <a:srgbClr val="0033CC"/>
                </a:solidFill>
                <a:latin typeface="Arial"/>
              </a:rPr>
              <a:t>z</a:t>
            </a:r>
            <a:r>
              <a:rPr lang="de-DE" altLang="de-DE" sz="2600" i="1" kern="0" baseline="0" dirty="0">
                <a:solidFill>
                  <a:srgbClr val="0033CC"/>
                </a:solidFill>
                <a:latin typeface="Arial"/>
              </a:rPr>
              <a:t>u</a:t>
            </a:r>
            <a:r>
              <a:rPr lang="de-DE" altLang="de-DE" sz="2600" i="1" kern="0" dirty="0">
                <a:solidFill>
                  <a:srgbClr val="0033CC"/>
                </a:solidFill>
                <a:latin typeface="Arial"/>
              </a:rPr>
              <a:t> Hause?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2600" b="0" i="1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Pflegeheim?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24BDC71-4869-22D1-3964-C173318626AD}"/>
              </a:ext>
            </a:extLst>
          </p:cNvPr>
          <p:cNvSpPr txBox="1">
            <a:spLocks/>
          </p:cNvSpPr>
          <p:nvPr/>
        </p:nvSpPr>
        <p:spPr bwMode="auto">
          <a:xfrm rot="21244142">
            <a:off x="5104894" y="1499213"/>
            <a:ext cx="3824122" cy="1606310"/>
          </a:xfrm>
          <a:prstGeom prst="rect">
            <a:avLst/>
          </a:prstGeom>
          <a:solidFill>
            <a:srgbClr val="FFFF00">
              <a:lumMod val="20000"/>
              <a:lumOff val="80000"/>
            </a:srgbClr>
          </a:solidFill>
          <a:ln>
            <a:solidFill>
              <a:srgbClr val="003366">
                <a:lumMod val="60000"/>
                <a:lumOff val="40000"/>
              </a:srgb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0" i="1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„Vorsorgevollmacht“ </a:t>
            </a:r>
          </a:p>
          <a:p>
            <a:pPr marL="0" lvl="0" indent="0">
              <a:buNone/>
              <a:defRPr/>
            </a:pPr>
            <a:r>
              <a:rPr lang="de-DE" altLang="de-DE" sz="2800" dirty="0">
                <a:solidFill>
                  <a:srgbClr val="FF0000"/>
                </a:solidFill>
                <a:latin typeface="Dunant" pitchFamily="34" charset="0"/>
              </a:rPr>
              <a:t>„ICH bestimme, wer über mich bestimmt“</a:t>
            </a:r>
            <a:endParaRPr kumimoji="0" lang="de-AT" altLang="de-DE" sz="280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4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4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EE230CA-1356-AE9A-8ED9-9E73524A4E56}"/>
              </a:ext>
            </a:extLst>
          </p:cNvPr>
          <p:cNvSpPr txBox="1">
            <a:spLocks/>
          </p:cNvSpPr>
          <p:nvPr/>
        </p:nvSpPr>
        <p:spPr bwMode="auto">
          <a:xfrm rot="21056100">
            <a:off x="5144222" y="4684189"/>
            <a:ext cx="3745466" cy="1240722"/>
          </a:xfrm>
          <a:prstGeom prst="rect">
            <a:avLst/>
          </a:prstGeom>
          <a:solidFill>
            <a:srgbClr val="FFFF00">
              <a:lumMod val="20000"/>
              <a:lumOff val="80000"/>
            </a:srgbClr>
          </a:solidFill>
          <a:ln>
            <a:solidFill>
              <a:srgbClr val="003366">
                <a:lumMod val="60000"/>
                <a:lumOff val="40000"/>
              </a:srgb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0" i="1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„Patientenverfügung“ </a:t>
            </a:r>
          </a:p>
          <a:p>
            <a:pPr marL="0" lvl="0" indent="0">
              <a:buNone/>
              <a:defRPr/>
            </a:pPr>
            <a:r>
              <a:rPr lang="de-DE" altLang="de-DE" sz="2800" dirty="0">
                <a:solidFill>
                  <a:srgbClr val="FF0000"/>
                </a:solidFill>
                <a:latin typeface="Dunant" pitchFamily="34" charset="0"/>
              </a:rPr>
              <a:t>„ICH möchte……“</a:t>
            </a:r>
            <a:endParaRPr kumimoji="0" lang="de-AT" altLang="de-DE" sz="280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9CC1B4A-3360-29BD-D4CE-7603FC1169D8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48680"/>
            <a:ext cx="8435975" cy="469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Gedanken über die Zukunft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BC13166-D3F6-2CDE-632F-90B548BC90A2}"/>
              </a:ext>
            </a:extLst>
          </p:cNvPr>
          <p:cNvSpPr txBox="1">
            <a:spLocks/>
          </p:cNvSpPr>
          <p:nvPr/>
        </p:nvSpPr>
        <p:spPr bwMode="auto">
          <a:xfrm rot="331989">
            <a:off x="280305" y="4793234"/>
            <a:ext cx="3458978" cy="1193521"/>
          </a:xfrm>
          <a:prstGeom prst="rect">
            <a:avLst/>
          </a:prstGeom>
          <a:solidFill>
            <a:srgbClr val="FFFF00">
              <a:lumMod val="20000"/>
              <a:lumOff val="80000"/>
            </a:srgbClr>
          </a:solidFill>
          <a:ln>
            <a:solidFill>
              <a:srgbClr val="003366">
                <a:lumMod val="60000"/>
                <a:lumOff val="40000"/>
              </a:srgb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Übersiedlung in</a:t>
            </a:r>
            <a:r>
              <a:rPr kumimoji="0" lang="de-DE" altLang="de-DE" sz="2400" b="0" i="1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„begleitetes Wohnen“, weil barrierefrei</a:t>
            </a:r>
            <a:r>
              <a: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4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Denken Cartoon">
            <a:extLst>
              <a:ext uri="{FF2B5EF4-FFF2-40B4-BE49-F238E27FC236}">
                <a16:creationId xmlns:a16="http://schemas.microsoft.com/office/drawing/2014/main" id="{BDE27C9B-602C-29AD-C7EA-302848E4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95" y="2989343"/>
            <a:ext cx="1669873" cy="16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43F8FC-DBAA-9510-C13D-204AEF72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9CC1B4A-3360-29BD-D4CE-7603FC1169D8}"/>
              </a:ext>
            </a:extLst>
          </p:cNvPr>
          <p:cNvSpPr txBox="1">
            <a:spLocks noChangeArrowheads="1"/>
          </p:cNvSpPr>
          <p:nvPr/>
        </p:nvSpPr>
        <p:spPr>
          <a:xfrm>
            <a:off x="2709657" y="539216"/>
            <a:ext cx="6300199" cy="4690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Gedanken über die Zukunft  -  </a:t>
            </a:r>
            <a:r>
              <a:rPr lang="de-AT" altLang="de-DE" sz="3600" b="1" u="sng" dirty="0">
                <a:highlight>
                  <a:srgbClr val="FFD500"/>
                </a:highlight>
              </a:rPr>
              <a:t>Sicherheit</a:t>
            </a:r>
          </a:p>
        </p:txBody>
      </p:sp>
      <p:pic>
        <p:nvPicPr>
          <p:cNvPr id="1026" name="Picture 2" descr="Denken Cartoon">
            <a:extLst>
              <a:ext uri="{FF2B5EF4-FFF2-40B4-BE49-F238E27FC236}">
                <a16:creationId xmlns:a16="http://schemas.microsoft.com/office/drawing/2014/main" id="{BDE27C9B-602C-29AD-C7EA-302848E4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3134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r="21619"/>
          <a:stretch/>
        </p:blipFill>
        <p:spPr>
          <a:xfrm>
            <a:off x="98706" y="3242138"/>
            <a:ext cx="2304255" cy="29253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 l="36656" r="27349" b="4784"/>
          <a:stretch/>
        </p:blipFill>
        <p:spPr>
          <a:xfrm>
            <a:off x="2709657" y="3073422"/>
            <a:ext cx="1830863" cy="3264947"/>
          </a:xfrm>
          <a:prstGeom prst="rect">
            <a:avLst/>
          </a:prstGeom>
        </p:spPr>
      </p:pic>
      <p:pic>
        <p:nvPicPr>
          <p:cNvPr id="7" name="Picture 2" descr="Bildergebnis für Haltegriffe Senioren">
            <a:extLst>
              <a:ext uri="{FF2B5EF4-FFF2-40B4-BE49-F238E27FC236}">
                <a16:creationId xmlns:a16="http://schemas.microsoft.com/office/drawing/2014/main" id="{FC42BF47-3E06-29B9-7D72-10558722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4721"/>
            <a:ext cx="2542637" cy="16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0544FB-6986-FA34-CD39-D70A69B64B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3" y="554609"/>
            <a:ext cx="2032254" cy="22920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BDF7FC1-82AF-4DEE-B14F-FC95B2D19A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18"/>
          <a:stretch/>
        </p:blipFill>
        <p:spPr>
          <a:xfrm>
            <a:off x="5096728" y="3731155"/>
            <a:ext cx="1830863" cy="25659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E2CCC7-A1B2-4790-9A9D-71C5DE41E9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83" r="12907"/>
          <a:stretch/>
        </p:blipFill>
        <p:spPr>
          <a:xfrm>
            <a:off x="7128850" y="3307897"/>
            <a:ext cx="1881006" cy="298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>
            <a:extLst>
              <a:ext uri="{FF2B5EF4-FFF2-40B4-BE49-F238E27FC236}">
                <a16:creationId xmlns:a16="http://schemas.microsoft.com/office/drawing/2014/main" id="{482FF542-FBE1-5394-9B20-686BF3A02D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8832" y="545201"/>
            <a:ext cx="8129161" cy="502846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7153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de-AT" sz="3600" b="1" kern="10" dirty="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Danke </a:t>
            </a:r>
          </a:p>
          <a:p>
            <a:pPr algn="ctr"/>
            <a:r>
              <a:rPr lang="de-AT" sz="3600" b="1" kern="10" dirty="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 die </a:t>
            </a:r>
          </a:p>
          <a:p>
            <a:pPr algn="ctr"/>
            <a:r>
              <a:rPr lang="de-AT" sz="3600" b="1" kern="10" dirty="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29580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D88246-0AD6-68EC-0058-06559B6D7D20}"/>
              </a:ext>
            </a:extLst>
          </p:cNvPr>
          <p:cNvSpPr txBox="1">
            <a:spLocks/>
          </p:cNvSpPr>
          <p:nvPr/>
        </p:nvSpPr>
        <p:spPr>
          <a:xfrm>
            <a:off x="755576" y="836712"/>
            <a:ext cx="7499350" cy="201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AT" altLang="de-DE" i="1" dirty="0"/>
              <a:t> </a:t>
            </a:r>
            <a:r>
              <a:rPr lang="de-AT" altLang="de-DE" sz="5400" i="1" dirty="0"/>
              <a:t>NÖ Pflegehotline</a:t>
            </a:r>
            <a:endParaRPr lang="de-DE" altLang="de-DE" sz="5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6BB4B-46B6-607E-0FBC-F040EC98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172742" cy="273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9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5CE98C-574D-10CF-F78A-4B36441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399C47-BC86-5A14-53BB-591E1B878E91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48680"/>
            <a:ext cx="8435975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Tätigkeitsbereich der Pflegehotline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12BFFAB-18C7-0621-FCA5-2A284FD34113}"/>
              </a:ext>
            </a:extLst>
          </p:cNvPr>
          <p:cNvSpPr txBox="1">
            <a:spLocks noChangeArrowheads="1"/>
          </p:cNvSpPr>
          <p:nvPr/>
        </p:nvSpPr>
        <p:spPr>
          <a:xfrm>
            <a:off x="354707" y="184482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ct val="25000"/>
              </a:spcBef>
            </a:pPr>
            <a:r>
              <a:rPr lang="de-AT" altLang="de-DE" sz="2800" dirty="0">
                <a:solidFill>
                  <a:schemeClr val="tx1"/>
                </a:solidFill>
              </a:rPr>
              <a:t>Service-(Informations-)stelle betr. Pflege</a:t>
            </a:r>
          </a:p>
          <a:p>
            <a:pPr lvl="1" algn="l">
              <a:lnSpc>
                <a:spcPct val="110000"/>
              </a:lnSpc>
              <a:spcBef>
                <a:spcPct val="25000"/>
              </a:spcBef>
            </a:pPr>
            <a:r>
              <a:rPr lang="de-AT" altLang="de-DE" sz="2400" dirty="0">
                <a:solidFill>
                  <a:schemeClr val="tx1"/>
                </a:solidFill>
              </a:rPr>
              <a:t>Administration (Aufnahme Pflegeheim, 24h-Förd., etc.)</a:t>
            </a:r>
          </a:p>
          <a:p>
            <a:pPr lvl="1" algn="l">
              <a:lnSpc>
                <a:spcPct val="110000"/>
              </a:lnSpc>
              <a:spcBef>
                <a:spcPct val="25000"/>
              </a:spcBef>
            </a:pPr>
            <a:r>
              <a:rPr lang="de-AT" altLang="de-DE" sz="2400" dirty="0">
                <a:solidFill>
                  <a:schemeClr val="tx1"/>
                </a:solidFill>
              </a:rPr>
              <a:t>Info über Zuständigkeiten (BH, PVA, GS5, etc.)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</a:pPr>
            <a:endParaRPr lang="de-DE" altLang="de-DE" sz="32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ct val="25000"/>
              </a:spcBef>
            </a:pPr>
            <a:endParaRPr lang="de-AT" altLang="de-DE" sz="32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de-AT" altLang="de-DE" sz="2800" dirty="0">
                <a:solidFill>
                  <a:schemeClr val="tx1"/>
                </a:solidFill>
              </a:rPr>
              <a:t>KEINE Pflegetätigkeiten (</a:t>
            </a:r>
            <a:r>
              <a:rPr lang="de-AT" altLang="de-DE" sz="2800" dirty="0" err="1">
                <a:solidFill>
                  <a:schemeClr val="tx1"/>
                </a:solidFill>
              </a:rPr>
              <a:t>Pfl</a:t>
            </a:r>
            <a:r>
              <a:rPr lang="de-AT" altLang="de-DE" sz="2800" dirty="0" smtClean="0">
                <a:solidFill>
                  <a:schemeClr val="tx1"/>
                </a:solidFill>
              </a:rPr>
              <a:t>. Planung</a:t>
            </a:r>
            <a:r>
              <a:rPr lang="de-AT" altLang="de-DE" sz="2800" dirty="0">
                <a:solidFill>
                  <a:schemeClr val="tx1"/>
                </a:solidFill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1221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6722B3-3AE1-F8B5-3978-1CF71B36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Picture 4" descr="verkleinert 1 MB">
            <a:extLst>
              <a:ext uri="{FF2B5EF4-FFF2-40B4-BE49-F238E27FC236}">
                <a16:creationId xmlns:a16="http://schemas.microsoft.com/office/drawing/2014/main" id="{7969129F-54F1-8D55-02CA-21E63ED7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5836"/>
            <a:ext cx="8830344" cy="586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55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614E36-9C74-619C-FB57-B3760F18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FF2205-D44D-15C8-3C75-1A2AE726CD2B}"/>
              </a:ext>
            </a:extLst>
          </p:cNvPr>
          <p:cNvSpPr txBox="1">
            <a:spLocks/>
          </p:cNvSpPr>
          <p:nvPr/>
        </p:nvSpPr>
        <p:spPr>
          <a:xfrm>
            <a:off x="684213" y="476250"/>
            <a:ext cx="7499350" cy="86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dirty="0">
                <a:solidFill>
                  <a:srgbClr val="FF0000"/>
                </a:solidFill>
              </a:rPr>
              <a:t>Antragstellung </a:t>
            </a:r>
            <a:r>
              <a:rPr lang="de-AT" altLang="de-DE" dirty="0" smtClean="0">
                <a:solidFill>
                  <a:srgbClr val="FF0000"/>
                </a:solidFill>
              </a:rPr>
              <a:t>Pflegegeld!!!</a:t>
            </a:r>
            <a:endParaRPr lang="de-DE" altLang="de-DE" dirty="0">
              <a:solidFill>
                <a:srgbClr val="FF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764EC60-DD5A-4A0D-6374-014806F5C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22177" r="18648" b="26855"/>
          <a:stretch/>
        </p:blipFill>
        <p:spPr bwMode="auto">
          <a:xfrm>
            <a:off x="179512" y="2204864"/>
            <a:ext cx="8806190" cy="417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9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F14858-D0D4-19C3-2FAB-F55B8918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6DCF5F-BEF4-A0CC-03DD-DB224C2FFE6E}"/>
              </a:ext>
            </a:extLst>
          </p:cNvPr>
          <p:cNvSpPr txBox="1">
            <a:spLocks noChangeArrowheads="1"/>
          </p:cNvSpPr>
          <p:nvPr/>
        </p:nvSpPr>
        <p:spPr>
          <a:xfrm>
            <a:off x="436833" y="476672"/>
            <a:ext cx="8219951" cy="654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800" u="sng" dirty="0">
                <a:latin typeface="Times New Roman" panose="02020603050405020304" pitchFamily="18" charset="0"/>
              </a:rPr>
              <a:t>Möglichkeiten einer </a:t>
            </a:r>
            <a:r>
              <a:rPr lang="de-DE" altLang="de-DE" sz="3800" u="sng" dirty="0" smtClean="0">
                <a:latin typeface="Times New Roman" panose="02020603050405020304" pitchFamily="18" charset="0"/>
              </a:rPr>
              <a:t>Pflege/Betreuung</a:t>
            </a:r>
            <a:endParaRPr lang="de-DE" altLang="de-DE" sz="3800" u="sng" dirty="0">
              <a:latin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1BAFFE-8994-0460-00CE-C65BAA522A0B}"/>
              </a:ext>
            </a:extLst>
          </p:cNvPr>
          <p:cNvSpPr txBox="1">
            <a:spLocks noChangeArrowheads="1"/>
          </p:cNvSpPr>
          <p:nvPr/>
        </p:nvSpPr>
        <p:spPr>
          <a:xfrm>
            <a:off x="373380" y="1677764"/>
            <a:ext cx="8281987" cy="4392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60000"/>
              </a:spcBef>
            </a:pPr>
            <a:r>
              <a:rPr lang="de-DE" altLang="de-DE" u="sng" dirty="0">
                <a:solidFill>
                  <a:schemeClr val="tx1"/>
                </a:solidFill>
              </a:rPr>
              <a:t>zu Hause:</a:t>
            </a:r>
          </a:p>
          <a:p>
            <a:pPr marL="914400" lvl="1" indent="-457200" algn="l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pflegende Angehörige</a:t>
            </a:r>
          </a:p>
          <a:p>
            <a:pPr marL="914400" lvl="1" indent="-457200" algn="l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„24-Stunden-Betreuung“</a:t>
            </a:r>
          </a:p>
          <a:p>
            <a:pPr marL="914400" lvl="1" indent="-457200" algn="l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Mobilen </a:t>
            </a:r>
            <a:r>
              <a:rPr lang="de-AT" altLang="de-DE" dirty="0" smtClean="0">
                <a:solidFill>
                  <a:schemeClr val="tx1"/>
                </a:solidFill>
              </a:rPr>
              <a:t>Dienst </a:t>
            </a:r>
            <a:r>
              <a:rPr lang="de-AT" altLang="de-DE" dirty="0">
                <a:solidFill>
                  <a:schemeClr val="tx1"/>
                </a:solidFill>
              </a:rPr>
              <a:t>(Hauskrankenpflege)</a:t>
            </a:r>
            <a:endParaRPr lang="de-DE" altLang="de-DE" dirty="0">
              <a:solidFill>
                <a:schemeClr val="tx1"/>
              </a:solidFill>
            </a:endParaRPr>
          </a:p>
          <a:p>
            <a:pPr algn="l">
              <a:spcBef>
                <a:spcPct val="60000"/>
              </a:spcBef>
            </a:pPr>
            <a:endParaRPr lang="de-DE" altLang="de-DE" sz="1400" u="sng" dirty="0">
              <a:solidFill>
                <a:schemeClr val="tx1"/>
              </a:solidFill>
            </a:endParaRPr>
          </a:p>
          <a:p>
            <a:pPr algn="l">
              <a:spcBef>
                <a:spcPct val="60000"/>
              </a:spcBef>
            </a:pPr>
            <a:endParaRPr lang="de-DE" altLang="de-DE" sz="1400" u="sng" dirty="0">
              <a:solidFill>
                <a:schemeClr val="tx1"/>
              </a:solidFill>
            </a:endParaRPr>
          </a:p>
          <a:p>
            <a:pPr algn="l">
              <a:spcBef>
                <a:spcPct val="60000"/>
              </a:spcBef>
            </a:pPr>
            <a:endParaRPr lang="de-DE" altLang="de-DE" sz="1400" u="sng" dirty="0">
              <a:solidFill>
                <a:schemeClr val="tx1"/>
              </a:solidFill>
            </a:endParaRPr>
          </a:p>
          <a:p>
            <a:pPr algn="l">
              <a:spcBef>
                <a:spcPct val="60000"/>
              </a:spcBef>
            </a:pPr>
            <a:r>
              <a:rPr lang="de-DE" altLang="de-DE" u="sng" dirty="0">
                <a:solidFill>
                  <a:schemeClr val="tx1"/>
                </a:solidFill>
              </a:rPr>
              <a:t>Pflegeeinrichtung („Pflegeheim“)</a:t>
            </a:r>
          </a:p>
          <a:p>
            <a:pPr>
              <a:buFontTx/>
              <a:buNone/>
            </a:pPr>
            <a:endParaRPr lang="de-DE" altLang="de-DE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B925643-0663-663E-D1C1-840F17C10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r="4446"/>
          <a:stretch/>
        </p:blipFill>
        <p:spPr bwMode="auto">
          <a:xfrm>
            <a:off x="6444207" y="4869160"/>
            <a:ext cx="244827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2" descr="C:\Users\nahg\AppData\Local\Microsoft\Windows\INetCache\Content.MSO\9AFD763.tmp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11319" r="16142" b="14767"/>
          <a:stretch/>
        </p:blipFill>
        <p:spPr bwMode="auto">
          <a:xfrm>
            <a:off x="2411760" y="1340768"/>
            <a:ext cx="1368152" cy="1051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8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FD373-C3FD-DF46-29CB-E7BC539B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BC1C24-9A96-597A-00AD-E844CF3B663C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666513"/>
            <a:ext cx="749935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„pflegende Angehörige</a:t>
            </a:r>
            <a:r>
              <a:rPr lang="de-AT" altLang="de-DE" sz="3600" u="sng" dirty="0" smtClean="0"/>
              <a:t>“-Unterstützungen </a:t>
            </a:r>
            <a:endParaRPr lang="de-AT" altLang="de-DE" sz="2800" u="sng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6DFD53-BA0F-DF64-1AAC-054E3259B9A0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2276872"/>
            <a:ext cx="8438232" cy="369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>
                <a:solidFill>
                  <a:schemeClr val="tx1"/>
                </a:solidFill>
              </a:rPr>
              <a:t>Angehörigenbonus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r>
              <a:rPr lang="de-AT" altLang="de-DE" dirty="0">
                <a:solidFill>
                  <a:schemeClr val="tx1"/>
                </a:solidFill>
              </a:rPr>
              <a:t>mind. </a:t>
            </a:r>
            <a:r>
              <a:rPr lang="de-AT" altLang="de-DE" dirty="0" err="1">
                <a:solidFill>
                  <a:schemeClr val="tx1"/>
                </a:solidFill>
              </a:rPr>
              <a:t>Pfl</a:t>
            </a:r>
            <a:r>
              <a:rPr lang="de-AT" altLang="de-DE" dirty="0" smtClean="0">
                <a:solidFill>
                  <a:schemeClr val="tx1"/>
                </a:solidFill>
              </a:rPr>
              <a:t>. Stufe </a:t>
            </a:r>
            <a:r>
              <a:rPr lang="de-AT" altLang="de-DE" dirty="0">
                <a:solidFill>
                  <a:schemeClr val="tx1"/>
                </a:solidFill>
              </a:rPr>
              <a:t>4, </a:t>
            </a:r>
            <a:r>
              <a:rPr lang="de-AT" altLang="de-DE" dirty="0" smtClean="0">
                <a:solidFill>
                  <a:schemeClr val="tx1"/>
                </a:solidFill>
              </a:rPr>
              <a:t>€ </a:t>
            </a:r>
            <a:r>
              <a:rPr lang="de-AT" altLang="de-DE" dirty="0">
                <a:solidFill>
                  <a:schemeClr val="tx1"/>
                </a:solidFill>
              </a:rPr>
              <a:t>125,--/</a:t>
            </a:r>
            <a:r>
              <a:rPr lang="de-AT" altLang="de-DE" dirty="0" smtClean="0">
                <a:solidFill>
                  <a:schemeClr val="tx1"/>
                </a:solidFill>
              </a:rPr>
              <a:t>mtl., </a:t>
            </a:r>
            <a:r>
              <a:rPr lang="de-AT" altLang="de-DE" dirty="0" smtClean="0">
                <a:solidFill>
                  <a:schemeClr val="tx1"/>
                </a:solidFill>
              </a:rPr>
              <a:t>(</a:t>
            </a:r>
            <a:r>
              <a:rPr lang="de-AT" altLang="de-DE" dirty="0">
                <a:solidFill>
                  <a:schemeClr val="tx1"/>
                </a:solidFill>
              </a:rPr>
              <a:t>PVA, </a:t>
            </a:r>
            <a:r>
              <a:rPr lang="de-AT" altLang="de-DE" dirty="0" smtClean="0">
                <a:solidFill>
                  <a:schemeClr val="tx1"/>
                </a:solidFill>
              </a:rPr>
              <a:t>BVAEB</a:t>
            </a:r>
            <a:r>
              <a:rPr lang="de-AT" altLang="de-DE" dirty="0">
                <a:solidFill>
                  <a:schemeClr val="tx1"/>
                </a:solidFill>
              </a:rPr>
              <a:t>, SVS) </a:t>
            </a:r>
          </a:p>
          <a:p>
            <a:pPr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sz="20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>
                <a:solidFill>
                  <a:schemeClr val="tx1"/>
                </a:solidFill>
              </a:rPr>
              <a:t>Urlaubszuschuss</a:t>
            </a:r>
          </a:p>
          <a:p>
            <a:pPr lvl="1" algn="l">
              <a:spcBef>
                <a:spcPct val="40000"/>
              </a:spcBef>
              <a:defRPr/>
            </a:pPr>
            <a:r>
              <a:rPr lang="de-AT" altLang="de-DE" dirty="0">
                <a:solidFill>
                  <a:schemeClr val="tx1"/>
                </a:solidFill>
              </a:rPr>
              <a:t>mind. </a:t>
            </a:r>
            <a:r>
              <a:rPr lang="de-AT" altLang="de-DE" dirty="0" err="1">
                <a:solidFill>
                  <a:schemeClr val="tx1"/>
                </a:solidFill>
              </a:rPr>
              <a:t>Pfl</a:t>
            </a:r>
            <a:r>
              <a:rPr lang="de-AT" altLang="de-DE" dirty="0" smtClean="0">
                <a:solidFill>
                  <a:schemeClr val="tx1"/>
                </a:solidFill>
              </a:rPr>
              <a:t>. Stufe </a:t>
            </a:r>
            <a:r>
              <a:rPr lang="de-AT" altLang="de-DE" dirty="0">
                <a:solidFill>
                  <a:schemeClr val="tx1"/>
                </a:solidFill>
              </a:rPr>
              <a:t>3, </a:t>
            </a:r>
            <a:r>
              <a:rPr lang="de-AT" altLang="de-DE" dirty="0" smtClean="0">
                <a:solidFill>
                  <a:schemeClr val="tx1"/>
                </a:solidFill>
              </a:rPr>
              <a:t>€ </a:t>
            </a:r>
            <a:r>
              <a:rPr lang="de-AT" altLang="de-DE" dirty="0">
                <a:solidFill>
                  <a:schemeClr val="tx1"/>
                </a:solidFill>
              </a:rPr>
              <a:t>225,-- in NÖ, </a:t>
            </a:r>
            <a:r>
              <a:rPr lang="de-AT" altLang="de-DE" dirty="0" smtClean="0">
                <a:solidFill>
                  <a:schemeClr val="tx1"/>
                </a:solidFill>
              </a:rPr>
              <a:t>€ </a:t>
            </a:r>
            <a:r>
              <a:rPr lang="de-AT" altLang="de-DE" dirty="0">
                <a:solidFill>
                  <a:schemeClr val="tx1"/>
                </a:solidFill>
              </a:rPr>
              <a:t>175,- in Ö.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39C173-7BB0-1373-7701-9D9FCB79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8665D-71BC-2410-04C4-25EDB09B6CAE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692696"/>
            <a:ext cx="749935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u="sng" dirty="0">
                <a:latin typeface="Times New Roman" panose="02020603050405020304" pitchFamily="18" charset="0"/>
              </a:rPr>
              <a:t>„24-Stunden-Betreuung“</a:t>
            </a:r>
          </a:p>
        </p:txBody>
      </p:sp>
      <p:pic>
        <p:nvPicPr>
          <p:cNvPr id="6" name="Picture 13" descr="MCj03201220000[1]">
            <a:extLst>
              <a:ext uri="{FF2B5EF4-FFF2-40B4-BE49-F238E27FC236}">
                <a16:creationId xmlns:a16="http://schemas.microsoft.com/office/drawing/2014/main" id="{E47B8502-3705-8BCA-EAB2-C016FED7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348880"/>
            <a:ext cx="6121400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FD373-C3FD-DF46-29CB-E7BC539B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BC1C24-9A96-597A-00AD-E844CF3B663C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68220"/>
            <a:ext cx="749935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„24-Std-Betreuung“ </a:t>
            </a:r>
            <a:endParaRPr lang="de-AT" altLang="de-DE" sz="2800" u="sng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6DFD53-BA0F-DF64-1AAC-054E3259B9A0}"/>
              </a:ext>
            </a:extLst>
          </p:cNvPr>
          <p:cNvSpPr txBox="1">
            <a:spLocks noChangeArrowheads="1"/>
          </p:cNvSpPr>
          <p:nvPr/>
        </p:nvSpPr>
        <p:spPr>
          <a:xfrm>
            <a:off x="571624" y="1412776"/>
            <a:ext cx="8438232" cy="4825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>
                <a:solidFill>
                  <a:schemeClr val="tx1"/>
                </a:solidFill>
              </a:rPr>
              <a:t>Werkvertrag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sz="20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>
                <a:solidFill>
                  <a:schemeClr val="tx1"/>
                </a:solidFill>
              </a:rPr>
              <a:t>Honorar</a:t>
            </a:r>
          </a:p>
          <a:p>
            <a:pPr lvl="1" algn="l">
              <a:spcBef>
                <a:spcPct val="40000"/>
              </a:spcBef>
              <a:defRPr/>
            </a:pPr>
            <a:r>
              <a:rPr lang="de-AT" altLang="de-DE" dirty="0">
                <a:solidFill>
                  <a:schemeClr val="tx1"/>
                </a:solidFill>
              </a:rPr>
              <a:t>Individuell vereinbar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>
                <a:solidFill>
                  <a:schemeClr val="tx1"/>
                </a:solidFill>
              </a:rPr>
              <a:t>Förderung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€ 800,--/</a:t>
            </a:r>
            <a:r>
              <a:rPr lang="de-AT" altLang="de-DE" sz="2400" dirty="0" smtClean="0">
                <a:solidFill>
                  <a:schemeClr val="tx1"/>
                </a:solidFill>
              </a:rPr>
              <a:t>mtl./</a:t>
            </a:r>
            <a:r>
              <a:rPr lang="de-AT" altLang="de-DE" sz="2400" dirty="0">
                <a:solidFill>
                  <a:schemeClr val="tx1"/>
                </a:solidFill>
              </a:rPr>
              <a:t>2 BK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dirty="0">
              <a:solidFill>
                <a:schemeClr val="tx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7CA2208-FEBD-F7BA-1F1A-9E3DB33C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12" y="4753713"/>
            <a:ext cx="2304256" cy="138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 catsources="">
  <f:record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Petra Kremlicka"/>
    <f:field ref="FSCFOLIO_1_1001_FieldCurrentDate" text="10.01.2024 08:32"/>
    <f:field ref="objvalidfrom" date="" text="" edit="true"/>
    <f:field ref="objvalidto" date="" text="" edit="true"/>
    <f:field ref="FSCFOLIO_1_1001_FieldReleasedVersionDate" text=""/>
    <f:field ref="FSCFOLIO_1_1001_FieldReleasedVersionNr" text=""/>
    <f:field ref="CCAPRECONFIG_15_1001_Objektname" text="Präsentation_Gesundheitsgipfel / Fachgespräch FAG_2024_V3" edit="true"/>
    <f:field ref="CCAPRECONFIG_15_1001_Objektname" text="Präsentation_Gesundheitsgipfel / Fachgespräch FAG_2024_V3" edit="true"/>
    <f:field ref="objname" text="Präsentation_Gesundheitsgipfel / Fachgespräch FAG_2024_V3" edit="true"/>
    <f:field ref="objsubject" text="" edit="true"/>
    <f:field ref="objcreatedby" text="Kremlicka, Petra"/>
    <f:field ref="objcreatedat" date="2024-01-09T15:52:00" text="09.01.2024 15:52:00"/>
    <f:field ref="objchangedby" text="Kremlicka, Petra"/>
    <f:field ref="objmodifiedat" date="2024-01-09T22:38:02" text="09.01.2024 22:38:02"/>
  </f:record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text="Allgemein">
    <f:field ref="FSCFOLIO_1_1001_FieldCurrentUser" text="Aktueller Benutzer"/>
    <f:field ref="FSCFOLIO_1_1001_FieldCurrentDate" text="Aktueller Zeitpunkt"/>
    <f:field ref="objvalidfrom" text="Gültig ab" dateonly="true"/>
    <f:field ref="objvalidto" text="Gültig bis" dateonly="true"/>
    <f:field ref="FSCFOLIO_1_1001_FieldReleasedVersionDate" text="Freigegebene Version vom"/>
    <f:field ref="FSCFOLIO_1_1001_FieldReleasedVersionNr" text="Freigegebene Versionsnummer"/>
    <f:field ref="CCAPRECONFIG_15_1001_Objektname" text="Objektname"/>
    <f:field ref="objname" text="Name"/>
    <f:field ref="objsubject" text="FSC Betreff"/>
    <f:field ref="objcreatedby" text="Erzeugt von"/>
    <f:field ref="objcreatedat" text="Erzeugt am/um"/>
    <f:field ref="objchangedby" text="Letzte Änderung von"/>
    <f:field ref="objmodifiedat" text="Letzte Änderung am/um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406</Words>
  <Application>Microsoft Office PowerPoint</Application>
  <PresentationFormat>Bildschirmpräsentation (4:3)</PresentationFormat>
  <Paragraphs>116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Dunant</vt:lpstr>
      <vt:lpstr>Impact</vt:lpstr>
      <vt:lpstr>Times New Roman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Klameth</dc:creator>
  <cp:lastModifiedBy>Weichselbaum Kerstin (GS5)</cp:lastModifiedBy>
  <cp:revision>400</cp:revision>
  <cp:lastPrinted>2024-09-12T15:04:13Z</cp:lastPrinted>
  <dcterms:created xsi:type="dcterms:W3CDTF">2021-01-29T18:47:43Z</dcterms:created>
  <dcterms:modified xsi:type="dcterms:W3CDTF">2024-10-31T08:43:51Z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FSCLAKIS@15.1000:Abgeschlossen">
    <vt:lpwstr/>
  </property>
  <property fmtid="{D5CDD505-2E9C-101B-9397-08002B2CF9AE}" pid="3" name="FSC#FSCLAKIS@15.1000:Abgezeichnet_am">
    <vt:lpwstr/>
  </property>
  <property fmtid="{D5CDD505-2E9C-101B-9397-08002B2CF9AE}" pid="4" name="FSC#FSCLAKIS@15.1000:Abgezeichnet_von">
    <vt:lpwstr/>
  </property>
  <property fmtid="{D5CDD505-2E9C-101B-9397-08002B2CF9AE}" pid="5" name="FSC#FSCLAKIS@15.1000:Abgezeichnet2_am">
    <vt:lpwstr/>
  </property>
  <property fmtid="{D5CDD505-2E9C-101B-9397-08002B2CF9AE}" pid="6" name="FSC#FSCLAKIS@15.1000:Abgezeichnet2_von">
    <vt:lpwstr/>
  </property>
  <property fmtid="{D5CDD505-2E9C-101B-9397-08002B2CF9AE}" pid="7" name="FSC#FSCLAKIS@15.1000:Abschriftsklausel">
    <vt:lpwstr/>
  </property>
  <property fmtid="{D5CDD505-2E9C-101B-9397-08002B2CF9AE}" pid="8" name="FSC#FSCLAKIS@15.1000:AktBetreff">
    <vt:lpwstr>Abteilung GS7</vt:lpwstr>
  </property>
  <property fmtid="{D5CDD505-2E9C-101B-9397-08002B2CF9AE}" pid="9" name="FSC#FSCLAKIS@15.1000:Bearbeiter_Tit_NN">
    <vt:lpwstr>Kremlicka</vt:lpwstr>
  </property>
  <property fmtid="{D5CDD505-2E9C-101B-9397-08002B2CF9AE}" pid="10" name="FSC#FSCLAKIS@15.1000:Bearbeiter_Tit_VN_NN">
    <vt:lpwstr>Petra Kremlicka</vt:lpwstr>
  </property>
  <property fmtid="{D5CDD505-2E9C-101B-9397-08002B2CF9AE}" pid="11" name="FSC#FSCLAKIS@15.1000:Beilagen">
    <vt:lpwstr/>
  </property>
  <property fmtid="{D5CDD505-2E9C-101B-9397-08002B2CF9AE}" pid="12" name="FSC#FSCLAKIS@15.1000:Betreff">
    <vt:lpwstr>ABT, Konzept Reorganisation Abteilung GS7</vt:lpwstr>
  </property>
  <property fmtid="{D5CDD505-2E9C-101B-9397-08002B2CF9AE}" pid="13" name="FSC#FSCLAKIS@15.1000:Bezug">
    <vt:lpwstr/>
  </property>
  <property fmtid="{D5CDD505-2E9C-101B-9397-08002B2CF9AE}" pid="14" name="FSC#FSCLAKIS@15.1000:DW_Bearbeiter">
    <vt:lpwstr>16394</vt:lpwstr>
  </property>
  <property fmtid="{D5CDD505-2E9C-101B-9397-08002B2CF9AE}" pid="15" name="FSC#FSCLAKIS@15.1000:DW_Eigentuemer_Zuschrift">
    <vt:lpwstr/>
  </property>
  <property fmtid="{D5CDD505-2E9C-101B-9397-08002B2CF9AE}" pid="16" name="FSC#FSCLAKIS@15.1000:Geschlecht_Bearbeiter">
    <vt:lpwstr>Weiblich</vt:lpwstr>
  </property>
  <property fmtid="{D5CDD505-2E9C-101B-9397-08002B2CF9AE}" pid="17" name="FSC#FSCLAKIS@15.1000:Geschlecht_Eigentuemer_Zuschrift">
    <vt:lpwstr/>
  </property>
  <property fmtid="{D5CDD505-2E9C-101B-9397-08002B2CF9AE}" pid="18" name="FSC#FSCLAKIS@15.1000:Eigentuemer_Zuschrift_Tit_NN">
    <vt:lpwstr/>
  </property>
  <property fmtid="{D5CDD505-2E9C-101B-9397-08002B2CF9AE}" pid="19" name="FSC#FSCLAKIS@15.1000:Eigentuemer_Zuschrift_Tit_VN_NN">
    <vt:lpwstr/>
  </property>
  <property fmtid="{D5CDD505-2E9C-101B-9397-08002B2CF9AE}" pid="20" name="FSC#FSCLAKIS@15.1000:Erzeugt_am">
    <vt:lpwstr>14.02.2021</vt:lpwstr>
  </property>
  <property fmtid="{D5CDD505-2E9C-101B-9397-08002B2CF9AE}" pid="21" name="FSC#FSCLAKIS@15.1000:Fertigungsklausel">
    <vt:lpwstr/>
  </property>
  <property fmtid="{D5CDD505-2E9C-101B-9397-08002B2CF9AE}" pid="22" name="FSC#FSCLAKIS@15.1000:Fertigungsklausel2">
    <vt:lpwstr/>
  </property>
  <property fmtid="{D5CDD505-2E9C-101B-9397-08002B2CF9AE}" pid="23" name="FSC#FSCLAKIS@15.1000:Kennzeichen">
    <vt:lpwstr>GS7-ABT-1/146-2020</vt:lpwstr>
  </property>
  <property fmtid="{D5CDD505-2E9C-101B-9397-08002B2CF9AE}" pid="24" name="FSC#FSCLAKIS@15.1000:Objektname">
    <vt:lpwstr>PowerPoint-Präsentation 14022021 1</vt:lpwstr>
  </property>
  <property fmtid="{D5CDD505-2E9C-101B-9397-08002B2CF9AE}" pid="25" name="FSC#FSCLAKIS@15.1000:RsabAbsender">
    <vt:lpwstr>Amt der NÖ Landesregierung_x000d_
Abteilung Landeskliniken und Landesbetreuungszentren_x000d_
Landhausplatz 1_x000d_
3109 St. Pölten</vt:lpwstr>
  </property>
  <property fmtid="{D5CDD505-2E9C-101B-9397-08002B2CF9AE}" pid="26" name="FSC#FSCLAKIS@15.1000:Text_nach_Fertigung">
    <vt:lpwstr/>
  </property>
  <property fmtid="{D5CDD505-2E9C-101B-9397-08002B2CF9AE}" pid="27" name="FSC#FSCLAKIS@15.1000:Unterschrieben_am">
    <vt:lpwstr/>
  </property>
  <property fmtid="{D5CDD505-2E9C-101B-9397-08002B2CF9AE}" pid="28" name="FSC#FSCLAKIS@15.1000:Unterschrieben_von">
    <vt:lpwstr/>
  </property>
  <property fmtid="{D5CDD505-2E9C-101B-9397-08002B2CF9AE}" pid="29" name="FSC#FSCLAKIS@15.1000:Unterschrieben2_am">
    <vt:lpwstr/>
  </property>
  <property fmtid="{D5CDD505-2E9C-101B-9397-08002B2CF9AE}" pid="30" name="FSC#FSCLAKIS@15.1000:Unterschrieben2_von">
    <vt:lpwstr/>
  </property>
  <property fmtid="{D5CDD505-2E9C-101B-9397-08002B2CF9AE}" pid="31" name="FSC#FSCLAKIS@15.1000:Unterschrieben_von_Tit_VN_NN_gsp">
    <vt:lpwstr/>
  </property>
  <property fmtid="{D5CDD505-2E9C-101B-9397-08002B2CF9AE}" pid="32" name="FSC#FSCLAKIS@15.1000:Unterschrieben_von_Tit_VN_NN_ng">
    <vt:lpwstr/>
  </property>
  <property fmtid="{D5CDD505-2E9C-101B-9397-08002B2CF9AE}" pid="33" name="FSC#FSCLAKIS@15.1000:Gesperrt_Bearbeiter">
    <vt:lpwstr>K r e m l i c k a</vt:lpwstr>
  </property>
  <property fmtid="{D5CDD505-2E9C-101B-9397-08002B2CF9AE}" pid="34" name="FSC#FSCLAKIS@15.1000:Systemaenderungszeitpunkt">
    <vt:lpwstr>15. Februar 2021</vt:lpwstr>
  </property>
  <property fmtid="{D5CDD505-2E9C-101B-9397-08002B2CF9AE}" pid="35" name="FSC#FSCLAKIS@15.1000:Eingangsdatum_ON">
    <vt:lpwstr/>
  </property>
  <property fmtid="{D5CDD505-2E9C-101B-9397-08002B2CF9AE}" pid="36" name="FSC#FSCLAKIS@15.1000:Frist_ON">
    <vt:lpwstr/>
  </property>
  <property fmtid="{D5CDD505-2E9C-101B-9397-08002B2CF9AE}" pid="37" name="FSC#FSCLAKIS@15.1000:Anmerkung_ON">
    <vt:lpwstr/>
  </property>
  <property fmtid="{D5CDD505-2E9C-101B-9397-08002B2CF9AE}" pid="38" name="FSC#FSCLAKIS@15.1000:Inhalt_ON">
    <vt:lpwstr/>
  </property>
  <property fmtid="{D5CDD505-2E9C-101B-9397-08002B2CF9AE}" pid="39" name="FSC#FSCLAKIS@15.1000:Hinweis_ON">
    <vt:lpwstr/>
  </property>
  <property fmtid="{D5CDD505-2E9C-101B-9397-08002B2CF9AE}" pid="40" name="FSC#FSCLAKIS@15.1000:Erledigung_ON">
    <vt:lpwstr/>
  </property>
  <property fmtid="{D5CDD505-2E9C-101B-9397-08002B2CF9AE}" pid="41" name="FSC#FSCLAKIS@15.1000:DVR">
    <vt:lpwstr/>
  </property>
  <property fmtid="{D5CDD505-2E9C-101B-9397-08002B2CF9AE}" pid="42" name="FSC#FSCLAKIS@15.1000:Eigentuemer_Objekt_Tit_VN_NN">
    <vt:lpwstr>Petra Kremlicka</vt:lpwstr>
  </property>
  <property fmtid="{D5CDD505-2E9C-101B-9397-08002B2CF9AE}" pid="43" name="FSC#FSCLAKIS@15.1000:DW_Eigentuemer_Objekt">
    <vt:lpwstr>16394</vt:lpwstr>
  </property>
  <property fmtid="{D5CDD505-2E9C-101B-9397-08002B2CF9AE}" pid="44" name="FSC#NOELLAKISFORMSPROP@1000.8803:xmldata3n">
    <vt:lpwstr>TEXT: LEER (!)</vt:lpwstr>
  </property>
  <property fmtid="{D5CDD505-2E9C-101B-9397-08002B2CF9AE}" pid="45" name="FSC#NOELLAKISFORMSPROP@1000.8803:xmldata10n">
    <vt:lpwstr>TEXT: LEER (!)</vt:lpwstr>
  </property>
  <property fmtid="{D5CDD505-2E9C-101B-9397-08002B2CF9AE}" pid="46" name="FSC#NOELLAKISFORMSPROP@1000.8803:xmldata100n">
    <vt:lpwstr>kein Rechtsgeschäft</vt:lpwstr>
  </property>
  <property fmtid="{D5CDD505-2E9C-101B-9397-08002B2CF9AE}" pid="47" name="FSC#NOELLAKISFORMSPROP@1000.8803:xmldata101n">
    <vt:lpwstr>kein Datum</vt:lpwstr>
  </property>
  <property fmtid="{D5CDD505-2E9C-101B-9397-08002B2CF9AE}" pid="48" name="FSC#NOELLAKISFORMSPROP@1000.8803:xmldata102n">
    <vt:lpwstr>Keine Aktenzahl des Rechtsgeschäfts erfasst</vt:lpwstr>
  </property>
  <property fmtid="{D5CDD505-2E9C-101B-9397-08002B2CF9AE}" pid="49" name="FSC#NOELLAKISFORMSPROP@1000.8803:xmldata20n">
    <vt:lpwstr>TEXT: LEER (!)</vt:lpwstr>
  </property>
  <property fmtid="{D5CDD505-2E9C-101B-9397-08002B2CF9AE}" pid="50" name="FSC#NOELLAKISFORMSPROP@1000.8803:xmldata103n">
    <vt:lpwstr/>
  </property>
  <property fmtid="{D5CDD505-2E9C-101B-9397-08002B2CF9AE}" pid="51" name="FSC#NOELLAKISFORMSPROP@1000.8803:xmldata104n">
    <vt:lpwstr>Kein Zuschlag - Datum erfasst</vt:lpwstr>
  </property>
  <property fmtid="{D5CDD505-2E9C-101B-9397-08002B2CF9AE}" pid="52" name="FSC#NOELLAKISFORMSPROP@1000.8803:xmldata105n">
    <vt:lpwstr>Kein Zuschlag - Zahl erfasst</vt:lpwstr>
  </property>
  <property fmtid="{D5CDD505-2E9C-101B-9397-08002B2CF9AE}" pid="53" name="FSC#NOELLAKISFORMSPROP@1000.8803:xmldata30n">
    <vt:lpwstr>Kein Vertreter erfasst</vt:lpwstr>
  </property>
  <property fmtid="{D5CDD505-2E9C-101B-9397-08002B2CF9AE}" pid="54" name="FSC#NOELLAKISFORMSPROP@1000.8803:xmldataVertrEntn">
    <vt:lpwstr>Kein Vertreter erfasst</vt:lpwstr>
  </property>
  <property fmtid="{D5CDD505-2E9C-101B-9397-08002B2CF9AE}" pid="55" name="FSC#NOELLAKISFORMSPROP@1000.8803:xmldataGrundstEntn">
    <vt:lpwstr>TEXT: LEER (!)</vt:lpwstr>
  </property>
  <property fmtid="{D5CDD505-2E9C-101B-9397-08002B2CF9AE}" pid="56" name="FSC#NOELLAKISFORMSPROP@1000.8803:xmldataGVAVerkn">
    <vt:lpwstr>TEXT: LEER (!)</vt:lpwstr>
  </property>
  <property fmtid="{D5CDD505-2E9C-101B-9397-08002B2CF9AE}" pid="57" name="FSC#NOELLAKISFORMSPROP@1000.8803:xmldataGVAKaeufern">
    <vt:lpwstr>TEXT: LEER (!)</vt:lpwstr>
  </property>
  <property fmtid="{D5CDD505-2E9C-101B-9397-08002B2CF9AE}" pid="58" name="FSC#NOELLAKISFORMSPROP@1000.8803:xmldataGVARechtsgeschn">
    <vt:lpwstr>kein Rechtsgeschäft</vt:lpwstr>
  </property>
  <property fmtid="{D5CDD505-2E9C-101B-9397-08002B2CF9AE}" pid="59" name="FSC#NOELLAKISFORMSPROP@1000.8803:xmldataGVA_RG_datn">
    <vt:lpwstr>kein Datum</vt:lpwstr>
  </property>
  <property fmtid="{D5CDD505-2E9C-101B-9397-08002B2CF9AE}" pid="60" name="FSC#NOELLAKISFORMSPROP@1000.8803:xmldata_RG_Zahl_GVAn">
    <vt:lpwstr>Keine Aktenzahl des Rechtsgeschäfts erfasst</vt:lpwstr>
  </property>
  <property fmtid="{D5CDD505-2E9C-101B-9397-08002B2CF9AE}" pid="61" name="FSC#NOELLAKISFORMSPROP@1000.8803:xmldata_grundstueck_GVAn">
    <vt:lpwstr>TEXT: LEER (!)</vt:lpwstr>
  </property>
  <property fmtid="{D5CDD505-2E9C-101B-9397-08002B2CF9AE}" pid="62" name="FSC#NOELLAKISFORMSPROP@1000.8803:xmldataZuschlagGVAn">
    <vt:lpwstr/>
  </property>
  <property fmtid="{D5CDD505-2E9C-101B-9397-08002B2CF9AE}" pid="63" name="FSC#NOELLAKISFORMSPROP@1000.8803:xmldata_ZuDat_GVAn">
    <vt:lpwstr>Kein Zuschlag - Datum erfasst</vt:lpwstr>
  </property>
  <property fmtid="{D5CDD505-2E9C-101B-9397-08002B2CF9AE}" pid="64" name="FSC#NOELLAKISFORMSPROP@1000.8803:xmldata_ZuZahl_GVAn">
    <vt:lpwstr>Kein Zuschlag - Zahl erfasst</vt:lpwstr>
  </property>
  <property fmtid="{D5CDD505-2E9C-101B-9397-08002B2CF9AE}" pid="65" name="FSC#NOELLAKISFORMSPROP@1000.8803:xmldata_Vertreter_GVAn">
    <vt:lpwstr>Kein Vertreter erfasst</vt:lpwstr>
  </property>
  <property fmtid="{D5CDD505-2E9C-101B-9397-08002B2CF9AE}" pid="66" name="FSC#COOELAK@1.1001:Subject">
    <vt:lpwstr>Abteilung GS7</vt:lpwstr>
  </property>
  <property fmtid="{D5CDD505-2E9C-101B-9397-08002B2CF9AE}" pid="67" name="FSC#COOELAK@1.1001:FileReference">
    <vt:lpwstr>GS7-ABT-1-00</vt:lpwstr>
  </property>
  <property fmtid="{D5CDD505-2E9C-101B-9397-08002B2CF9AE}" pid="68" name="FSC#COOELAK@1.1001:FileRefYear">
    <vt:lpwstr>2000</vt:lpwstr>
  </property>
  <property fmtid="{D5CDD505-2E9C-101B-9397-08002B2CF9AE}" pid="69" name="FSC#COOELAK@1.1001:FileRefOrdinal">
    <vt:lpwstr>1</vt:lpwstr>
  </property>
  <property fmtid="{D5CDD505-2E9C-101B-9397-08002B2CF9AE}" pid="70" name="FSC#COOELAK@1.1001:FileRefOU">
    <vt:lpwstr/>
  </property>
  <property fmtid="{D5CDD505-2E9C-101B-9397-08002B2CF9AE}" pid="71" name="FSC#COOELAK@1.1001:Organization">
    <vt:lpwstr/>
  </property>
  <property fmtid="{D5CDD505-2E9C-101B-9397-08002B2CF9AE}" pid="72" name="FSC#COOELAK@1.1001:Owner">
    <vt:lpwstr>Kremlicka Petra</vt:lpwstr>
  </property>
  <property fmtid="{D5CDD505-2E9C-101B-9397-08002B2CF9AE}" pid="73" name="FSC#COOELAK@1.1001:OwnerExtension">
    <vt:lpwstr>16394</vt:lpwstr>
  </property>
  <property fmtid="{D5CDD505-2E9C-101B-9397-08002B2CF9AE}" pid="74" name="FSC#COOELAK@1.1001:OwnerFaxExtension">
    <vt:lpwstr/>
  </property>
  <property fmtid="{D5CDD505-2E9C-101B-9397-08002B2CF9AE}" pid="75" name="FSC#COOELAK@1.1001:DispatchedBy">
    <vt:lpwstr/>
  </property>
  <property fmtid="{D5CDD505-2E9C-101B-9397-08002B2CF9AE}" pid="76" name="FSC#COOELAK@1.1001:DispatchedAt">
    <vt:lpwstr/>
  </property>
  <property fmtid="{D5CDD505-2E9C-101B-9397-08002B2CF9AE}" pid="77" name="FSC#COOELAK@1.1001:ApprovedBy">
    <vt:lpwstr/>
  </property>
  <property fmtid="{D5CDD505-2E9C-101B-9397-08002B2CF9AE}" pid="78" name="FSC#COOELAK@1.1001:ApprovedAt">
    <vt:lpwstr/>
  </property>
  <property fmtid="{D5CDD505-2E9C-101B-9397-08002B2CF9AE}" pid="79" name="FSC#COOELAK@1.1001:Department">
    <vt:lpwstr>GS7 (Abteilung Landeskliniken und Landesbetreuungszentren)</vt:lpwstr>
  </property>
  <property fmtid="{D5CDD505-2E9C-101B-9397-08002B2CF9AE}" pid="80" name="FSC#COOELAK@1.1001:CreatedAt">
    <vt:lpwstr>14.02.2021</vt:lpwstr>
  </property>
  <property fmtid="{D5CDD505-2E9C-101B-9397-08002B2CF9AE}" pid="81" name="FSC#COOELAK@1.1001:OU">
    <vt:lpwstr>GS7 (Abteilung Landeskliniken und Landesbetreuungszentren)</vt:lpwstr>
  </property>
  <property fmtid="{D5CDD505-2E9C-101B-9397-08002B2CF9AE}" pid="82" name="FSC#COOELAK@1.1001:Priority">
    <vt:lpwstr> ()</vt:lpwstr>
  </property>
  <property fmtid="{D5CDD505-2E9C-101B-9397-08002B2CF9AE}" pid="83" name="FSC#COOELAK@1.1001:ObjBarCode">
    <vt:lpwstr>*COO.1000.8802.62.4980201*</vt:lpwstr>
  </property>
  <property fmtid="{D5CDD505-2E9C-101B-9397-08002B2CF9AE}" pid="84" name="FSC#COOELAK@1.1001:RefBarCode">
    <vt:lpwstr>*COO.1000.8802.2.13007585*</vt:lpwstr>
  </property>
  <property fmtid="{D5CDD505-2E9C-101B-9397-08002B2CF9AE}" pid="85" name="FSC#COOELAK@1.1001:FileRefBarCode">
    <vt:lpwstr>*GS7-ABT-1-00*</vt:lpwstr>
  </property>
  <property fmtid="{D5CDD505-2E9C-101B-9397-08002B2CF9AE}" pid="86" name="FSC#COOELAK@1.1001:ExternalRef">
    <vt:lpwstr/>
  </property>
  <property fmtid="{D5CDD505-2E9C-101B-9397-08002B2CF9AE}" pid="87" name="FSC#COOELAK@1.1001:IncomingNumber">
    <vt:lpwstr/>
  </property>
  <property fmtid="{D5CDD505-2E9C-101B-9397-08002B2CF9AE}" pid="88" name="FSC#COOELAK@1.1001:IncomingSubject">
    <vt:lpwstr/>
  </property>
  <property fmtid="{D5CDD505-2E9C-101B-9397-08002B2CF9AE}" pid="89" name="FSC#COOELAK@1.1001:ProcessResponsible">
    <vt:lpwstr/>
  </property>
  <property fmtid="{D5CDD505-2E9C-101B-9397-08002B2CF9AE}" pid="90" name="FSC#COOELAK@1.1001:ProcessResponsiblePhone">
    <vt:lpwstr/>
  </property>
  <property fmtid="{D5CDD505-2E9C-101B-9397-08002B2CF9AE}" pid="91" name="FSC#COOELAK@1.1001:ProcessResponsibleMail">
    <vt:lpwstr/>
  </property>
  <property fmtid="{D5CDD505-2E9C-101B-9397-08002B2CF9AE}" pid="92" name="FSC#COOELAK@1.1001:ProcessResponsibleFax">
    <vt:lpwstr/>
  </property>
  <property fmtid="{D5CDD505-2E9C-101B-9397-08002B2CF9AE}" pid="93" name="FSC#COOELAK@1.1001:ApproverFirstName">
    <vt:lpwstr/>
  </property>
  <property fmtid="{D5CDD505-2E9C-101B-9397-08002B2CF9AE}" pid="94" name="FSC#COOELAK@1.1001:ApproverSurName">
    <vt:lpwstr/>
  </property>
  <property fmtid="{D5CDD505-2E9C-101B-9397-08002B2CF9AE}" pid="95" name="FSC#COOELAK@1.1001:ApproverTitle">
    <vt:lpwstr/>
  </property>
  <property fmtid="{D5CDD505-2E9C-101B-9397-08002B2CF9AE}" pid="96" name="FSC#COOELAK@1.1001:ExternalDate">
    <vt:lpwstr/>
  </property>
  <property fmtid="{D5CDD505-2E9C-101B-9397-08002B2CF9AE}" pid="97" name="FSC#COOELAK@1.1001:SettlementApprovedAt">
    <vt:lpwstr/>
  </property>
  <property fmtid="{D5CDD505-2E9C-101B-9397-08002B2CF9AE}" pid="98" name="FSC#COOELAK@1.1001:BaseNumber">
    <vt:lpwstr>ABT</vt:lpwstr>
  </property>
  <property fmtid="{D5CDD505-2E9C-101B-9397-08002B2CF9AE}" pid="99" name="FSC#COOELAK@1.1001:CurrentUserRolePos">
    <vt:lpwstr>Bearbeitung</vt:lpwstr>
  </property>
  <property fmtid="{D5CDD505-2E9C-101B-9397-08002B2CF9AE}" pid="100" name="FSC#COOELAK@1.1001:CurrentUserEmail">
    <vt:lpwstr>petra.kremlicka@noel.gv.at</vt:lpwstr>
  </property>
  <property fmtid="{D5CDD505-2E9C-101B-9397-08002B2CF9AE}" pid="101" name="FSC#ELAKGOV@1.1001:PersonalSubjGender">
    <vt:lpwstr/>
  </property>
  <property fmtid="{D5CDD505-2E9C-101B-9397-08002B2CF9AE}" pid="102" name="FSC#ELAKGOV@1.1001:PersonalSubjFirstName">
    <vt:lpwstr/>
  </property>
  <property fmtid="{D5CDD505-2E9C-101B-9397-08002B2CF9AE}" pid="103" name="FSC#ELAKGOV@1.1001:PersonalSubjSurName">
    <vt:lpwstr/>
  </property>
  <property fmtid="{D5CDD505-2E9C-101B-9397-08002B2CF9AE}" pid="104" name="FSC#ELAKGOV@1.1001:PersonalSubjSalutation">
    <vt:lpwstr/>
  </property>
  <property fmtid="{D5CDD505-2E9C-101B-9397-08002B2CF9AE}" pid="105" name="FSC#ELAKGOV@1.1001:PersonalSubjAddress">
    <vt:lpwstr/>
  </property>
  <property fmtid="{D5CDD505-2E9C-101B-9397-08002B2CF9AE}" pid="106" name="FSC#ATSTATECFG@1.1001:Office">
    <vt:lpwstr/>
  </property>
  <property fmtid="{D5CDD505-2E9C-101B-9397-08002B2CF9AE}" pid="107" name="FSC#ATSTATECFG@1.1001:Agent">
    <vt:lpwstr>Petra Kremlicka</vt:lpwstr>
  </property>
  <property fmtid="{D5CDD505-2E9C-101B-9397-08002B2CF9AE}" pid="108" name="FSC#ATSTATECFG@1.1001:AgentPhone">
    <vt:lpwstr>16394</vt:lpwstr>
  </property>
  <property fmtid="{D5CDD505-2E9C-101B-9397-08002B2CF9AE}" pid="109" name="FSC#ATSTATECFG@1.1001:DepartmentFax">
    <vt:lpwstr/>
  </property>
  <property fmtid="{D5CDD505-2E9C-101B-9397-08002B2CF9AE}" pid="110" name="FSC#ATSTATECFG@1.1001:DepartmentEmail">
    <vt:lpwstr>post.gs7@noel.gv.at</vt:lpwstr>
  </property>
  <property fmtid="{D5CDD505-2E9C-101B-9397-08002B2CF9AE}" pid="111" name="FSC#ATSTATECFG@1.1001:SubfileDate">
    <vt:lpwstr>16.07.2020</vt:lpwstr>
  </property>
  <property fmtid="{D5CDD505-2E9C-101B-9397-08002B2CF9AE}" pid="112" name="FSC#ATSTATECFG@1.1001:SubfileSubject">
    <vt:lpwstr/>
  </property>
  <property fmtid="{D5CDD505-2E9C-101B-9397-08002B2CF9AE}" pid="113" name="FSC#ATSTATECFG@1.1001:DepartmentZipCode">
    <vt:lpwstr/>
  </property>
  <property fmtid="{D5CDD505-2E9C-101B-9397-08002B2CF9AE}" pid="114" name="FSC#ATSTATECFG@1.1001:DepartmentCountry">
    <vt:lpwstr/>
  </property>
  <property fmtid="{D5CDD505-2E9C-101B-9397-08002B2CF9AE}" pid="115" name="FSC#ATSTATECFG@1.1001:DepartmentCity">
    <vt:lpwstr/>
  </property>
  <property fmtid="{D5CDD505-2E9C-101B-9397-08002B2CF9AE}" pid="116" name="FSC#ATSTATECFG@1.1001:DepartmentStreet">
    <vt:lpwstr/>
  </property>
  <property fmtid="{D5CDD505-2E9C-101B-9397-08002B2CF9AE}" pid="117" name="FSC#ATSTATECFG@1.1001:DepartmentDVR">
    <vt:lpwstr/>
  </property>
  <property fmtid="{D5CDD505-2E9C-101B-9397-08002B2CF9AE}" pid="118" name="FSC#ATSTATECFG@1.1001:DepartmentUID">
    <vt:lpwstr/>
  </property>
  <property fmtid="{D5CDD505-2E9C-101B-9397-08002B2CF9AE}" pid="119" name="FSC#ATSTATECFG@1.1001:SubfileReference">
    <vt:lpwstr>GS7-ABT-1/146-2020</vt:lpwstr>
  </property>
  <property fmtid="{D5CDD505-2E9C-101B-9397-08002B2CF9AE}" pid="120" name="FSC#ATSTATECFG@1.1001:Clause">
    <vt:lpwstr/>
  </property>
  <property fmtid="{D5CDD505-2E9C-101B-9397-08002B2CF9AE}" pid="121" name="FSC#ATSTATECFG@1.1001:ApprovedSignature">
    <vt:lpwstr/>
  </property>
  <property fmtid="{D5CDD505-2E9C-101B-9397-08002B2CF9AE}" pid="122" name="FSC#ATSTATECFG@1.1001:BankAccount">
    <vt:lpwstr/>
  </property>
  <property fmtid="{D5CDD505-2E9C-101B-9397-08002B2CF9AE}" pid="123" name="FSC#ATSTATECFG@1.1001:BankAccountOwner">
    <vt:lpwstr/>
  </property>
  <property fmtid="{D5CDD505-2E9C-101B-9397-08002B2CF9AE}" pid="124" name="FSC#ATSTATECFG@1.1001:BankInstitute">
    <vt:lpwstr/>
  </property>
  <property fmtid="{D5CDD505-2E9C-101B-9397-08002B2CF9AE}" pid="125" name="FSC#ATSTATECFG@1.1001:BankAccountID">
    <vt:lpwstr/>
  </property>
  <property fmtid="{D5CDD505-2E9C-101B-9397-08002B2CF9AE}" pid="126" name="FSC#ATSTATECFG@1.1001:BankAccountIBAN">
    <vt:lpwstr/>
  </property>
  <property fmtid="{D5CDD505-2E9C-101B-9397-08002B2CF9AE}" pid="127" name="FSC#ATSTATECFG@1.1001:BankAccountBIC">
    <vt:lpwstr/>
  </property>
  <property fmtid="{D5CDD505-2E9C-101B-9397-08002B2CF9AE}" pid="128" name="FSC#ATSTATECFG@1.1001:BankName">
    <vt:lpwstr/>
  </property>
  <property fmtid="{D5CDD505-2E9C-101B-9397-08002B2CF9AE}" pid="129" name="FSC#COOELAK@1.1001:ObjectAddressees">
    <vt:lpwstr/>
  </property>
  <property fmtid="{D5CDD505-2E9C-101B-9397-08002B2CF9AE}" pid="130" name="FSC#COOELAK@1.1001:replyreference">
    <vt:lpwstr/>
  </property>
  <property fmtid="{D5CDD505-2E9C-101B-9397-08002B2CF9AE}" pid="131" name="FSC#ATPRECONFIG@1.1001:ChargePreview">
    <vt:lpwstr/>
  </property>
  <property fmtid="{D5CDD505-2E9C-101B-9397-08002B2CF9AE}" pid="132" name="FSC#ATSTATECFG@1.1001:ExternalFile">
    <vt:lpwstr>Bezug: </vt:lpwstr>
  </property>
  <property fmtid="{D5CDD505-2E9C-101B-9397-08002B2CF9AE}" pid="133" name="FSC#COOSYSTEM@1.1:Container">
    <vt:lpwstr>COO.1000.8802.62.4980201</vt:lpwstr>
  </property>
  <property fmtid="{D5CDD505-2E9C-101B-9397-08002B2CF9AE}" pid="134" name="FSC#FSCFOLIO@1.1001:docpropproject">
    <vt:lpwstr/>
  </property>
</Properties>
</file>